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98" r:id="rId4"/>
    <p:sldId id="299" r:id="rId5"/>
    <p:sldId id="272" r:id="rId6"/>
    <p:sldId id="294" r:id="rId7"/>
    <p:sldId id="300" r:id="rId8"/>
    <p:sldId id="257" r:id="rId9"/>
    <p:sldId id="258" r:id="rId10"/>
    <p:sldId id="303" r:id="rId11"/>
    <p:sldId id="259" r:id="rId12"/>
    <p:sldId id="310" r:id="rId13"/>
    <p:sldId id="304" r:id="rId14"/>
    <p:sldId id="305" r:id="rId15"/>
    <p:sldId id="295" r:id="rId16"/>
    <p:sldId id="306" r:id="rId17"/>
    <p:sldId id="312" r:id="rId18"/>
    <p:sldId id="317" r:id="rId19"/>
    <p:sldId id="262" r:id="rId20"/>
    <p:sldId id="263" r:id="rId21"/>
    <p:sldId id="264" r:id="rId22"/>
    <p:sldId id="265" r:id="rId23"/>
    <p:sldId id="301" r:id="rId24"/>
    <p:sldId id="302" r:id="rId25"/>
    <p:sldId id="31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252" autoAdjust="0"/>
  </p:normalViewPr>
  <p:slideViewPr>
    <p:cSldViewPr snapToGrid="0">
      <p:cViewPr varScale="1">
        <p:scale>
          <a:sx n="73" d="100"/>
          <a:sy n="73" d="100"/>
        </p:scale>
        <p:origin x="3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4B961-75C4-4145-90E7-CF2CA5084469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7743B-ECBF-425C-B898-37769779A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the Sun will still be raised up in the East direction!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8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next page: What is the physics meaning of eEDM?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4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Supersymmetry (SUSY) is a theoretical framework that suggests that every particle in the Standard Model of particle physics has a "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superpartner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 particle with different spin.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This is to explain Higgs mass.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4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next page: What is the physics meaning of eEDM?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8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to next page: What is the physics meaning of eEDM?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9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the Sun will still be raised up in the East direction!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7743B-ECBF-425C-B898-37769779A5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1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6131C-D2E9-E6D8-75F8-D17B9BBD4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EB755F-A6DD-99C1-ACC9-CF6D90A4E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FA8340-7F31-7273-0398-3EEC53B4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77155-5F85-75DF-775F-16A170976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4B39-64B3-D861-89A5-8D152011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6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BDBF5A-2C72-F75D-8B19-A3B4AD4F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3CFC2A-37B9-6815-DF78-DD1EA65C2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9F3B4-E911-49EB-C642-95B65F312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12E0A8-ADE3-335D-804D-E7B5B8EB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42307-BDF3-E0AA-F925-86B9C600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DCFEFB-E2E8-E8EE-CCD0-FCA8A2A67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0086E5-AA42-9CF7-66A9-D11231B1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C295DA-09CA-FB55-9B6E-4CFBDBCB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FD184-5A83-B780-02BC-E0164553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6FC07B-8E6F-8F17-FC1C-A36D93DD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06839-AEEB-B478-0B11-124B53EE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CC160-1ACF-01F3-8DFE-1260C4A3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0D989-DA1D-9B0F-D222-50CC0D63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410BB8-F37D-4D7B-9378-7A2E10AE1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0736CB-741C-DC3B-34DB-80870313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17639-EA35-EF49-0897-3258AF91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3BE1FE-3180-12E3-6A9B-5BCF2A98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75C69-D008-C468-75C5-EF14E4AE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85C58-90A6-02CC-6EB9-D2CA620C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D40821-1F0D-74FB-E928-A7A7ACAD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6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017DF-6D41-F793-E4D9-6D21C2CD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6B7AF-41A7-7A8D-5644-66CA38C503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236F57-15C4-8974-83D9-31461C0BE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C23619-B7E1-4504-86F6-F5C107FB9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368B7A-C5D9-6181-2BA4-399BCA86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CB92F2-C49B-86B3-82B7-E9EDE210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0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85610-3C0D-473B-0837-EF0A1460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71D7E-43A8-F249-7992-662A098CD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9D467B-8B9D-0F08-904C-B29BAC572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7F8341-9556-83B5-62B8-8E366FA1B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658E83-A444-9016-AF3A-BED3AF5FF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D92D6D-8682-D1ED-79FE-92E87E68E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609BA7C-9E8D-B1F4-14EF-F42CF5E8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535285-4849-6D5A-065D-E9EDF00F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4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AF4B4-F7B7-E2DE-C4F5-0BF4C34C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388869-4638-5203-2BD1-AB96FE2A5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5EACA-050B-F8C1-6519-E6B30E44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982CAD-562E-6B0A-39D8-73D293F3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6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3DDA69-F1BC-BA5D-DB28-4A8F4FE8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A76D09-5547-36DC-32BA-4FEA606A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29A90-5C38-C8BE-470B-9B9B6FDC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4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F51E1-6F7F-48BA-BA28-C0A8ECCC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129144-0FC8-3825-516B-C534F7E5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92F02-021A-6BAA-0A0A-6B3F60EC4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A896D-FF8A-4A5E-B9B4-6153009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18049A-91E8-84E6-9CA2-11EAF3C1F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8FF81-69B6-F5D8-59DA-B189395E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BD1D0-6D10-5B25-BE5A-20105367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7C102B-224F-96EB-5BA7-ED3E15F08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FA6AED-34BB-99BA-4CB9-25576BBEF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EDD03B-13B6-C903-05A9-3ABB8DBD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39F048-BEAE-AFAE-66C1-E290FA2B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1A0D73-7D8B-34A0-7E4A-253B0ED9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8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41E333-0CC8-5383-C8AF-B1FF5704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E5BD38-AED9-C11A-554E-6612AB47C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21131-14E8-8C3F-F682-965046E74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410C7-FB16-4A24-B6F4-CC9053F8E1E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9DFB78-E152-18F5-69AC-4F1AEBACD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99418-326A-AB6C-B20E-08ED2DB27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85246-04A9-41DE-AF9E-2222789B4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5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38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2.png"/><Relationship Id="rId5" Type="http://schemas.openxmlformats.org/officeDocument/2006/relationships/image" Target="../media/image360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00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55.png"/><Relationship Id="rId7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60.png"/><Relationship Id="rId5" Type="http://schemas.openxmlformats.org/officeDocument/2006/relationships/image" Target="NULL"/><Relationship Id="rId10" Type="http://schemas.openxmlformats.org/officeDocument/2006/relationships/image" Target="../media/image57.png"/><Relationship Id="rId4" Type="http://schemas.openxmlformats.org/officeDocument/2006/relationships/image" Target="NULL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6.png"/><Relationship Id="rId7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60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5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0.png"/><Relationship Id="rId5" Type="http://schemas.openxmlformats.org/officeDocument/2006/relationships/image" Target="../media/image82.png"/><Relationship Id="rId10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4.png"/><Relationship Id="rId17" Type="http://schemas.openxmlformats.org/officeDocument/2006/relationships/image" Target="NULL"/><Relationship Id="rId25" Type="http://schemas.microsoft.com/office/2007/relationships/hdphoto" Target="../media/hdphoto1.wdp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24" Type="http://schemas.openxmlformats.org/officeDocument/2006/relationships/image" Target="../media/image5.png"/><Relationship Id="rId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D6DD8DB-0033-8B47-CB0F-0B816A426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464" y="2078585"/>
            <a:ext cx="5061157" cy="2212462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Seeking for eEDM inside the SrOH molecule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705AAA-35F5-B226-43BC-D08D3CEBA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 lnSpcReduction="1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Mingda Li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Doyle Group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2023/02/18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27E0F61-E7B8-0BB0-16DF-3FE1911E1805}"/>
              </a:ext>
            </a:extLst>
          </p:cNvPr>
          <p:cNvGrpSpPr/>
          <p:nvPr/>
        </p:nvGrpSpPr>
        <p:grpSpPr>
          <a:xfrm rot="13061868">
            <a:off x="7288652" y="2906121"/>
            <a:ext cx="2763348" cy="1076596"/>
            <a:chOff x="2634651" y="1462391"/>
            <a:chExt cx="2709075" cy="105545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E181546-127C-E195-C3C7-9BDFA60AE621}"/>
                </a:ext>
              </a:extLst>
            </p:cNvPr>
            <p:cNvSpPr/>
            <p:nvPr/>
          </p:nvSpPr>
          <p:spPr>
            <a:xfrm>
              <a:off x="3785850" y="1970441"/>
              <a:ext cx="560144" cy="45719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00FF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D2014A-E277-1BE9-DFB7-85C5B552D4A3}"/>
                </a:ext>
              </a:extLst>
            </p:cNvPr>
            <p:cNvSpPr/>
            <p:nvPr/>
          </p:nvSpPr>
          <p:spPr>
            <a:xfrm>
              <a:off x="2916145" y="1970441"/>
              <a:ext cx="502104" cy="45719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FCCB6E08-F64B-1B27-43F4-8BCC7142E87F}"/>
                </a:ext>
              </a:extLst>
            </p:cNvPr>
            <p:cNvSpPr/>
            <p:nvPr/>
          </p:nvSpPr>
          <p:spPr>
            <a:xfrm rot="8538132">
              <a:off x="4312595" y="1462391"/>
              <a:ext cx="1031131" cy="1055451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54000">
                  <a:srgbClr val="00FF00"/>
                </a:gs>
                <a:gs pos="100000">
                  <a:srgbClr val="17A11A"/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Sr</a:t>
              </a: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5144C2DB-20CB-308A-3EF0-ED4ECD0D904B}"/>
                </a:ext>
              </a:extLst>
            </p:cNvPr>
            <p:cNvSpPr/>
            <p:nvPr/>
          </p:nvSpPr>
          <p:spPr>
            <a:xfrm rot="8538132">
              <a:off x="3363318" y="1740438"/>
              <a:ext cx="502103" cy="513945"/>
            </a:xfrm>
            <a:prstGeom prst="ellipse">
              <a:avLst/>
            </a:prstGeom>
            <a:gradFill flip="none" rotWithShape="1">
              <a:gsLst>
                <a:gs pos="0">
                  <a:srgbClr val="FF3300">
                    <a:shade val="30000"/>
                    <a:satMod val="115000"/>
                  </a:srgb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33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</a:t>
              </a: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22E1531-F2ED-C3A1-8C6F-CDA35F07A015}"/>
                </a:ext>
              </a:extLst>
            </p:cNvPr>
            <p:cNvSpPr/>
            <p:nvPr/>
          </p:nvSpPr>
          <p:spPr>
            <a:xfrm rot="8538132">
              <a:off x="2634651" y="1824745"/>
              <a:ext cx="323120" cy="33074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</p:grpSp>
      <p:pic>
        <p:nvPicPr>
          <p:cNvPr id="1026" name="Picture 2" descr="molecule">
            <a:extLst>
              <a:ext uri="{FF2B5EF4-FFF2-40B4-BE49-F238E27FC236}">
                <a16:creationId xmlns:a16="http://schemas.microsoft.com/office/drawing/2014/main" id="{D49F537B-1AC7-7E18-7120-79DA02E6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49" y="456975"/>
            <a:ext cx="1285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3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C6BD2-9435-1EF7-97DB-86AE737A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“possible” that electron has an Electric Dipole Moment?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B4FD32-9756-7F50-FE85-23B63CF7D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1094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there is a EDM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dirty="0"/>
                  <a:t>, it must be parallel with Spin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800" dirty="0"/>
                  <a:t>. Thi</a:t>
                </a:r>
                <a:r>
                  <a:rPr lang="en-US" dirty="0"/>
                  <a:t>s is b</a:t>
                </a:r>
                <a:r>
                  <a:rPr lang="en-US" sz="2800" dirty="0"/>
                  <a:t>ecause the spin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800" dirty="0"/>
                  <a:t> is the only vector for electron.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B4FD32-9756-7F50-FE85-23B63CF7D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1094129"/>
              </a:xfrm>
              <a:blipFill>
                <a:blip r:embed="rId3"/>
                <a:stretch>
                  <a:fillRect l="-1043" t="-3889" b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CA8CA5-2727-C44A-A704-2AD6BABD7C4C}"/>
              </a:ext>
            </a:extLst>
          </p:cNvPr>
          <p:cNvGrpSpPr/>
          <p:nvPr/>
        </p:nvGrpSpPr>
        <p:grpSpPr>
          <a:xfrm>
            <a:off x="1330484" y="3267891"/>
            <a:ext cx="1600676" cy="2409497"/>
            <a:chOff x="960120" y="2647484"/>
            <a:chExt cx="1600676" cy="240949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85CD19E-95F5-B6C1-7876-719C74E49947}"/>
                </a:ext>
              </a:extLst>
            </p:cNvPr>
            <p:cNvSpPr/>
            <p:nvPr/>
          </p:nvSpPr>
          <p:spPr>
            <a:xfrm>
              <a:off x="960120" y="3383280"/>
              <a:ext cx="1341120" cy="132556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F6D0102-E9AB-05DB-1475-39CD2B45A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0520" y="3035141"/>
              <a:ext cx="15240" cy="2021840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02756BA-7803-DD16-0850-DDB6C89223D7}"/>
                    </a:ext>
                  </a:extLst>
                </p:cNvPr>
                <p:cNvSpPr txBox="1"/>
                <p:nvPr/>
              </p:nvSpPr>
              <p:spPr>
                <a:xfrm>
                  <a:off x="1635760" y="2647484"/>
                  <a:ext cx="925036" cy="410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1" i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acc>
                          <m:accPr>
                            <m:chr m:val="⃗"/>
                            <m:ctrlP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02756BA-7803-DD16-0850-DDB6C8922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60" y="2647484"/>
                  <a:ext cx="925036" cy="4104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1A431B9-4FD9-8DC3-B9FD-04BEA5BBC5AD}"/>
              </a:ext>
            </a:extLst>
          </p:cNvPr>
          <p:cNvSpPr txBox="1"/>
          <p:nvPr/>
        </p:nvSpPr>
        <p:spPr>
          <a:xfrm>
            <a:off x="3700621" y="5529838"/>
            <a:ext cx="70926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Pauli exclusion principle: if there is another vector, there can be 4 electrons in 1s orbit.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867948-781E-568F-1CCE-6DE0B38EC9C0}"/>
              </a:ext>
            </a:extLst>
          </p:cNvPr>
          <p:cNvGrpSpPr/>
          <p:nvPr/>
        </p:nvGrpSpPr>
        <p:grpSpPr>
          <a:xfrm>
            <a:off x="4442785" y="3128384"/>
            <a:ext cx="3955090" cy="2056074"/>
            <a:chOff x="4442785" y="3128384"/>
            <a:chExt cx="3955090" cy="20560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6162F83-B933-17F1-CC7A-7FC664D1A3CD}"/>
                </a:ext>
              </a:extLst>
            </p:cNvPr>
            <p:cNvSpPr txBox="1"/>
            <p:nvPr/>
          </p:nvSpPr>
          <p:spPr>
            <a:xfrm>
              <a:off x="4442785" y="3128384"/>
              <a:ext cx="897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Why?</a:t>
              </a:r>
            </a:p>
          </p:txBody>
        </p:sp>
        <p:pic>
          <p:nvPicPr>
            <p:cNvPr id="5122" name="Picture 2" descr="Pauli Exclusion Principle - Definition, Explanation, Examples">
              <a:extLst>
                <a:ext uri="{FF2B5EF4-FFF2-40B4-BE49-F238E27FC236}">
                  <a16:creationId xmlns:a16="http://schemas.microsoft.com/office/drawing/2014/main" id="{E5C2B054-326B-F257-CF9A-D112DB412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130824"/>
              <a:ext cx="2301875" cy="2053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598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F0488-6F4E-A77F-C177-A332F95D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</a:t>
            </a:r>
            <a:r>
              <a:rPr lang="en-US" dirty="0" err="1"/>
              <a:t>TeV</a:t>
            </a:r>
            <a:r>
              <a:rPr lang="en-US" dirty="0"/>
              <a:t> physics using </a:t>
            </a:r>
            <a:r>
              <a:rPr lang="en-US" dirty="0" err="1"/>
              <a:t>meV</a:t>
            </a:r>
            <a:r>
              <a:rPr lang="en-US" dirty="0"/>
              <a:t> platform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86D11E-8A93-F85F-D78E-F8CE0864FC2B}"/>
              </a:ext>
            </a:extLst>
          </p:cNvPr>
          <p:cNvGrpSpPr/>
          <p:nvPr/>
        </p:nvGrpSpPr>
        <p:grpSpPr>
          <a:xfrm>
            <a:off x="8002637" y="1917812"/>
            <a:ext cx="4204257" cy="3898100"/>
            <a:chOff x="8002637" y="1917812"/>
            <a:chExt cx="4204257" cy="3898100"/>
          </a:xfrm>
        </p:grpSpPr>
        <p:pic>
          <p:nvPicPr>
            <p:cNvPr id="3076" name="Picture 4" descr="The Search for a Permanent Electric Dipole Moment: Physics Today: Vol 56,  No 6">
              <a:extLst>
                <a:ext uri="{FF2B5EF4-FFF2-40B4-BE49-F238E27FC236}">
                  <a16:creationId xmlns:a16="http://schemas.microsoft.com/office/drawing/2014/main" id="{303DD7C4-4EC3-D784-84BD-6351B3B04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9" r="6981"/>
            <a:stretch/>
          </p:blipFill>
          <p:spPr bwMode="auto">
            <a:xfrm>
              <a:off x="8002637" y="1917812"/>
              <a:ext cx="4186541" cy="361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DB6336-90B5-E8A1-CFD1-65FCFCF3C581}"/>
                </a:ext>
              </a:extLst>
            </p:cNvPr>
            <p:cNvSpPr txBox="1"/>
            <p:nvPr/>
          </p:nvSpPr>
          <p:spPr>
            <a:xfrm>
              <a:off x="10500705" y="5538913"/>
              <a:ext cx="17061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200" b="0" i="0" dirty="0">
                  <a:solidFill>
                    <a:srgbClr val="111111"/>
                  </a:solidFill>
                  <a:effectLst/>
                </a:rPr>
                <a:t>doi:10.1063/1.1595052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EB7E201-86DE-C936-8BF0-4DE14124E89C}"/>
              </a:ext>
            </a:extLst>
          </p:cNvPr>
          <p:cNvGrpSpPr/>
          <p:nvPr/>
        </p:nvGrpSpPr>
        <p:grpSpPr>
          <a:xfrm>
            <a:off x="1185060" y="4820297"/>
            <a:ext cx="6356782" cy="1609546"/>
            <a:chOff x="1185060" y="4820297"/>
            <a:chExt cx="6356782" cy="1609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C69169A-9092-A0B8-0492-B82224B03734}"/>
                    </a:ext>
                  </a:extLst>
                </p:cNvPr>
                <p:cNvSpPr txBox="1"/>
                <p:nvPr/>
              </p:nvSpPr>
              <p:spPr>
                <a:xfrm>
                  <a:off x="1185060" y="5677413"/>
                  <a:ext cx="2839069" cy="40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𝐸𝐷𝑀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x-IV_matha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x-IV_matha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x-IV_matha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C69169A-9092-A0B8-0492-B82224B03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060" y="5677413"/>
                  <a:ext cx="2839069" cy="404791"/>
                </a:xfrm>
                <a:prstGeom prst="rect">
                  <a:avLst/>
                </a:prstGeom>
                <a:blipFill>
                  <a:blip r:embed="rId4"/>
                  <a:stretch>
                    <a:fillRect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294DD64B-0160-CCB9-8023-860F5FC555A2}"/>
                </a:ext>
              </a:extLst>
            </p:cNvPr>
            <p:cNvSpPr/>
            <p:nvPr/>
          </p:nvSpPr>
          <p:spPr>
            <a:xfrm>
              <a:off x="4481849" y="5329773"/>
              <a:ext cx="3059993" cy="1100070"/>
            </a:xfrm>
            <a:prstGeom prst="roundRect">
              <a:avLst/>
            </a:prstGeom>
            <a:solidFill>
              <a:srgbClr val="00B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AMO Observables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E1B2F4F-6772-AED3-C1CF-37508BC8EFE8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6011846" y="4820297"/>
              <a:ext cx="0" cy="509476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D761D6-D05D-6E19-5A42-EDECB7341D8B}"/>
              </a:ext>
            </a:extLst>
          </p:cNvPr>
          <p:cNvGrpSpPr/>
          <p:nvPr/>
        </p:nvGrpSpPr>
        <p:grpSpPr>
          <a:xfrm>
            <a:off x="1027149" y="3096926"/>
            <a:ext cx="6514693" cy="1723371"/>
            <a:chOff x="1027149" y="3096926"/>
            <a:chExt cx="6514693" cy="1723371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02BD79C1-963E-4C56-463D-B678509904B4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6011845" y="3096926"/>
              <a:ext cx="1" cy="62330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758902F-B37C-5D2E-C999-510BE14B102A}"/>
                </a:ext>
              </a:extLst>
            </p:cNvPr>
            <p:cNvGrpSpPr/>
            <p:nvPr/>
          </p:nvGrpSpPr>
          <p:grpSpPr>
            <a:xfrm>
              <a:off x="1027149" y="3720227"/>
              <a:ext cx="6514693" cy="1100070"/>
              <a:chOff x="1027149" y="3720227"/>
              <a:chExt cx="6514693" cy="1100070"/>
            </a:xfrm>
          </p:grpSpPr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015C253C-71C1-B814-9052-C0D315159544}"/>
                  </a:ext>
                </a:extLst>
              </p:cNvPr>
              <p:cNvSpPr/>
              <p:nvPr/>
            </p:nvSpPr>
            <p:spPr>
              <a:xfrm>
                <a:off x="4481849" y="3720227"/>
                <a:ext cx="3059993" cy="110007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Effective Interaction</a:t>
                </a:r>
              </a:p>
              <a:p>
                <a:pPr algn="ctr"/>
                <a:r>
                  <a:rPr lang="en-US" dirty="0"/>
                  <a:t>in Low Energy</a:t>
                </a:r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986857EB-64A1-8FD6-0E1C-4D7D4B4AE97F}"/>
                  </a:ext>
                </a:extLst>
              </p:cNvPr>
              <p:cNvGrpSpPr/>
              <p:nvPr/>
            </p:nvGrpSpPr>
            <p:grpSpPr>
              <a:xfrm>
                <a:off x="1027149" y="3723006"/>
                <a:ext cx="3154890" cy="959104"/>
                <a:chOff x="2441695" y="3564084"/>
                <a:chExt cx="3154890" cy="95910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811AB54E-5B8E-3141-0ED1-4E50B2D5D7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41695" y="3564084"/>
                      <a:ext cx="3154890" cy="6164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𝐸𝐷𝑀</m:t>
                                </m:r>
                              </m:sub>
                            </m:sSub>
                            <m:r>
                              <a:rPr lang="en-US" i="0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811AB54E-5B8E-3141-0ED1-4E50B2D5D7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1695" y="3564084"/>
                      <a:ext cx="3154890" cy="61645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1CF4AB50-F96A-B1AD-D2B4-659771996A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13481" y="4119936"/>
                      <a:ext cx="2422119" cy="4032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x-IV_mathan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x-IV_mathan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x-IV_mathan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acc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[</m:t>
                            </m:r>
                            <m:acc>
                              <m:accPr>
                                <m:chr m:val="⃗"/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x-IV_mathan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x-IV_mathan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x-IV_mathan">
                                <a:latin typeface="Cambria Math" panose="02040503050406030204" pitchFamily="18" charset="0"/>
                              </a:rPr>
                              <m:t>i</m:t>
                            </m:r>
                            <m:acc>
                              <m:accPr>
                                <m:chr m:val="⃗"/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x-IV_mathan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e>
                            </m:acc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x-IV_matha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x-IV_mathan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acc>
                            <m:r>
                              <a:rPr lang="x-IV_mathan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sty m:val="p"/>
                              </m:rPr>
                              <a:rPr lang="x-IV_mathan">
                                <a:latin typeface="Cambria Math" panose="02040503050406030204" pitchFamily="18" charset="0"/>
                              </a:rPr>
                              <m:t>Ψ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1CF4AB50-F96A-B1AD-D2B4-659771996A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13481" y="4119936"/>
                      <a:ext cx="2422119" cy="40325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1618C36-23F2-DDE8-C863-EB3B2E337FFF}"/>
              </a:ext>
            </a:extLst>
          </p:cNvPr>
          <p:cNvGrpSpPr/>
          <p:nvPr/>
        </p:nvGrpSpPr>
        <p:grpSpPr>
          <a:xfrm>
            <a:off x="27329" y="1488034"/>
            <a:ext cx="7514512" cy="5369966"/>
            <a:chOff x="27329" y="1488034"/>
            <a:chExt cx="7514512" cy="536996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0D5BE0-2624-B699-4159-22DCE40D4548}"/>
                </a:ext>
              </a:extLst>
            </p:cNvPr>
            <p:cNvGrpSpPr/>
            <p:nvPr/>
          </p:nvGrpSpPr>
          <p:grpSpPr>
            <a:xfrm>
              <a:off x="195635" y="1488034"/>
              <a:ext cx="7346206" cy="1915061"/>
              <a:chOff x="195635" y="1488034"/>
              <a:chExt cx="7346206" cy="191506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03E5391A-D624-E3A3-72A2-51A73FA00A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282" b="17012"/>
              <a:stretch/>
            </p:blipFill>
            <p:spPr>
              <a:xfrm>
                <a:off x="195635" y="1488034"/>
                <a:ext cx="4154309" cy="191506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855566D-3863-121B-1697-2A3C4583DC31}"/>
                  </a:ext>
                </a:extLst>
              </p:cNvPr>
              <p:cNvSpPr/>
              <p:nvPr/>
            </p:nvSpPr>
            <p:spPr>
              <a:xfrm>
                <a:off x="4481848" y="1996856"/>
                <a:ext cx="3059993" cy="110007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New Physics SUSY, etc.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A76A54A-C3B0-322B-38CF-8D192D06C841}"/>
                </a:ext>
              </a:extLst>
            </p:cNvPr>
            <p:cNvSpPr txBox="1"/>
            <p:nvPr/>
          </p:nvSpPr>
          <p:spPr>
            <a:xfrm>
              <a:off x="27329" y="6396335"/>
              <a:ext cx="3993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/>
              <a:r>
                <a:rPr lang="en-US" sz="1200" dirty="0" err="1">
                  <a:latin typeface="Calibri" panose="020F0502020204030204" pitchFamily="34" charset="0"/>
                </a:rPr>
                <a:t>Augenbraun</a:t>
              </a:r>
              <a:r>
                <a:rPr lang="en-US" sz="1200" dirty="0">
                  <a:latin typeface="Calibri" panose="020F0502020204030204" pitchFamily="34" charset="0"/>
                </a:rPr>
                <a:t>, B. L. (2021). Methods for Direct Laser Cooling of Polyatomic Molecules.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ABD09EA-AE77-316B-9058-C1BF3C338260}"/>
                  </a:ext>
                </a:extLst>
              </p:cNvPr>
              <p:cNvSpPr txBox="1"/>
              <p:nvPr/>
            </p:nvSpPr>
            <p:spPr>
              <a:xfrm>
                <a:off x="495768" y="1722181"/>
                <a:ext cx="137858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𝑝h𝑦𝑠𝑖𝑐𝑠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ABD09EA-AE77-316B-9058-C1BF3C338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8" y="1722181"/>
                <a:ext cx="1378583" cy="391261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92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A7746A-A7A6-D721-FDDB-E9C8080D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with High energy experiment</a:t>
            </a:r>
          </a:p>
        </p:txBody>
      </p:sp>
      <p:pic>
        <p:nvPicPr>
          <p:cNvPr id="1028" name="Picture 4" descr="acme_panorama">
            <a:extLst>
              <a:ext uri="{FF2B5EF4-FFF2-40B4-BE49-F238E27FC236}">
                <a16:creationId xmlns:a16="http://schemas.microsoft.com/office/drawing/2014/main" id="{50DDB6B4-45B8-552E-2ABA-B337235D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217" y="2206454"/>
            <a:ext cx="4429126" cy="30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Large Hadron Collider | CERN">
            <a:extLst>
              <a:ext uri="{FF2B5EF4-FFF2-40B4-BE49-F238E27FC236}">
                <a16:creationId xmlns:a16="http://schemas.microsoft.com/office/drawing/2014/main" id="{48B4460C-B0BB-9C73-29A6-C9130980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2206454"/>
            <a:ext cx="4550472" cy="30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BF0D0-5BB1-0ED9-FFFC-2C67E5EB9D3B}"/>
              </a:ext>
            </a:extLst>
          </p:cNvPr>
          <p:cNvSpPr txBox="1"/>
          <p:nvPr/>
        </p:nvSpPr>
        <p:spPr>
          <a:xfrm>
            <a:off x="1895675" y="1690688"/>
            <a:ext cx="2886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Large Hadron Collider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D0DDE-A8AF-9AAC-2F6C-9DC44D7D63DA}"/>
              </a:ext>
            </a:extLst>
          </p:cNvPr>
          <p:cNvSpPr txBox="1"/>
          <p:nvPr/>
        </p:nvSpPr>
        <p:spPr>
          <a:xfrm>
            <a:off x="7090753" y="1682218"/>
            <a:ext cx="352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Molecule EDM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454B-007C-5D26-84AB-1129A98AD282}"/>
              </a:ext>
            </a:extLst>
          </p:cNvPr>
          <p:cNvSpPr txBox="1"/>
          <p:nvPr/>
        </p:nvSpPr>
        <p:spPr>
          <a:xfrm>
            <a:off x="1689112" y="5573000"/>
            <a:ext cx="32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High energy but with more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96A0D-F630-A36F-0C7C-3553030B6A4F}"/>
              </a:ext>
            </a:extLst>
          </p:cNvPr>
          <p:cNvSpPr txBox="1"/>
          <p:nvPr/>
        </p:nvSpPr>
        <p:spPr>
          <a:xfrm>
            <a:off x="6887428" y="5571202"/>
            <a:ext cx="373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Low energy but with better sensitivity</a:t>
            </a:r>
          </a:p>
        </p:txBody>
      </p:sp>
    </p:spTree>
    <p:extLst>
      <p:ext uri="{BB962C8B-B14F-4D97-AF65-F5344CB8AC3E}">
        <p14:creationId xmlns:p14="http://schemas.microsoft.com/office/powerpoint/2010/main" val="124521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C6BD2-9435-1EF7-97DB-86AE737A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special of eEDM?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5221A1-7080-9156-29E3-1022DE505BB3}"/>
              </a:ext>
            </a:extLst>
          </p:cNvPr>
          <p:cNvSpPr txBox="1"/>
          <p:nvPr/>
        </p:nvSpPr>
        <p:spPr>
          <a:xfrm>
            <a:off x="838200" y="1510297"/>
            <a:ext cx="3353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Consider normal EDM </a:t>
            </a:r>
            <a:r>
              <a:rPr lang="en-US" sz="2000" dirty="0" err="1"/>
              <a:t>v.s</a:t>
            </a:r>
            <a:r>
              <a:rPr lang="en-US" sz="2000" dirty="0"/>
              <a:t>. Spin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A96C0F2-B1E3-5394-35E1-FFE0150EE065}"/>
              </a:ext>
            </a:extLst>
          </p:cNvPr>
          <p:cNvSpPr/>
          <p:nvPr/>
        </p:nvSpPr>
        <p:spPr>
          <a:xfrm>
            <a:off x="1943683" y="2207708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C284C25-8B75-293B-1F5F-1F77EE853D63}"/>
              </a:ext>
            </a:extLst>
          </p:cNvPr>
          <p:cNvSpPr/>
          <p:nvPr/>
        </p:nvSpPr>
        <p:spPr>
          <a:xfrm>
            <a:off x="1963877" y="3233641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08F027-C0DE-7BD4-35FF-E73BF0894447}"/>
              </a:ext>
            </a:extLst>
          </p:cNvPr>
          <p:cNvCxnSpPr>
            <a:cxnSpLocks/>
          </p:cNvCxnSpPr>
          <p:nvPr/>
        </p:nvCxnSpPr>
        <p:spPr>
          <a:xfrm flipH="1" flipV="1">
            <a:off x="2013710" y="2357539"/>
            <a:ext cx="15240" cy="856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847905A-A9A2-FE2A-E07D-0CAA11D144C4}"/>
              </a:ext>
            </a:extLst>
          </p:cNvPr>
          <p:cNvCxnSpPr>
            <a:cxnSpLocks/>
          </p:cNvCxnSpPr>
          <p:nvPr/>
        </p:nvCxnSpPr>
        <p:spPr>
          <a:xfrm flipH="1" flipV="1">
            <a:off x="2653967" y="2357539"/>
            <a:ext cx="15240" cy="85643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A08B7B0-BFF4-50EA-AE23-369F2A246F6A}"/>
                  </a:ext>
                </a:extLst>
              </p:cNvPr>
              <p:cNvSpPr txBox="1"/>
              <p:nvPr/>
            </p:nvSpPr>
            <p:spPr>
              <a:xfrm>
                <a:off x="1512240" y="2220638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A08B7B0-BFF4-50EA-AE23-369F2A24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40" y="2220638"/>
                <a:ext cx="377924" cy="410305"/>
              </a:xfrm>
              <a:prstGeom prst="rect">
                <a:avLst/>
              </a:prstGeom>
              <a:blipFill>
                <a:blip r:embed="rId4"/>
                <a:stretch>
                  <a:fillRect t="-22059" r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FB0367-7689-87DF-611E-827441AB7CBC}"/>
                  </a:ext>
                </a:extLst>
              </p:cNvPr>
              <p:cNvSpPr txBox="1"/>
              <p:nvPr/>
            </p:nvSpPr>
            <p:spPr>
              <a:xfrm>
                <a:off x="2763680" y="2261611"/>
                <a:ext cx="349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FB0367-7689-87DF-611E-827441AB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80" y="2261611"/>
                <a:ext cx="349711" cy="369332"/>
              </a:xfrm>
              <a:prstGeom prst="rect">
                <a:avLst/>
              </a:prstGeom>
              <a:blipFill>
                <a:blip r:embed="rId5"/>
                <a:stretch>
                  <a:fillRect t="-22951"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8A85BF42-2C92-6B1C-69AB-A3909F70FFD0}"/>
              </a:ext>
            </a:extLst>
          </p:cNvPr>
          <p:cNvGrpSpPr/>
          <p:nvPr/>
        </p:nvGrpSpPr>
        <p:grpSpPr>
          <a:xfrm>
            <a:off x="2283635" y="2708234"/>
            <a:ext cx="755904" cy="291638"/>
            <a:chOff x="2299851" y="2567141"/>
            <a:chExt cx="755904" cy="291638"/>
          </a:xfrm>
        </p:grpSpPr>
        <p:sp>
          <p:nvSpPr>
            <p:cNvPr id="50" name="Arc 160">
              <a:extLst>
                <a:ext uri="{FF2B5EF4-FFF2-40B4-BE49-F238E27FC236}">
                  <a16:creationId xmlns:a16="http://schemas.microsoft.com/office/drawing/2014/main" id="{92CCBE27-012A-FBED-4397-AF97D69B619C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" name="Down Arrow 161">
              <a:extLst>
                <a:ext uri="{FF2B5EF4-FFF2-40B4-BE49-F238E27FC236}">
                  <a16:creationId xmlns:a16="http://schemas.microsoft.com/office/drawing/2014/main" id="{2F85B72F-62C7-1CA1-71BF-43C2E3712939}"/>
                </a:ext>
              </a:extLst>
            </p:cNvPr>
            <p:cNvSpPr/>
            <p:nvPr/>
          </p:nvSpPr>
          <p:spPr>
            <a:xfrm rot="7486666">
              <a:off x="2938509" y="254054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7CE0483-832C-F76A-A11D-FCA486079999}"/>
              </a:ext>
            </a:extLst>
          </p:cNvPr>
          <p:cNvGrpSpPr/>
          <p:nvPr/>
        </p:nvGrpSpPr>
        <p:grpSpPr>
          <a:xfrm>
            <a:off x="3926903" y="2201667"/>
            <a:ext cx="1468805" cy="1165932"/>
            <a:chOff x="3926903" y="2201667"/>
            <a:chExt cx="1468805" cy="1165932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C2D0CA8-43F9-64DF-FA34-51873BA36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1087" y="2357539"/>
              <a:ext cx="15240" cy="85643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1349EF9-3D19-9FB1-DC85-DDB7398C3D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11344" y="2357539"/>
              <a:ext cx="15240" cy="8564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6CC594-16E8-E1E8-4C8B-479D234CA7DE}"/>
                    </a:ext>
                  </a:extLst>
                </p:cNvPr>
                <p:cNvSpPr txBox="1"/>
                <p:nvPr/>
              </p:nvSpPr>
              <p:spPr>
                <a:xfrm>
                  <a:off x="3926903" y="2207028"/>
                  <a:ext cx="377924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06CC594-16E8-E1E8-4C8B-479D234CA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03" y="2207028"/>
                  <a:ext cx="377924" cy="410305"/>
                </a:xfrm>
                <a:prstGeom prst="rect">
                  <a:avLst/>
                </a:prstGeom>
                <a:blipFill>
                  <a:blip r:embed="rId6"/>
                  <a:stretch>
                    <a:fillRect t="-22388" r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192997B-CBB3-B778-449C-4C7DB7FDFE22}"/>
                    </a:ext>
                  </a:extLst>
                </p:cNvPr>
                <p:cNvSpPr txBox="1"/>
                <p:nvPr/>
              </p:nvSpPr>
              <p:spPr>
                <a:xfrm>
                  <a:off x="5045997" y="2241124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192997B-CBB3-B778-449C-4C7DB7FDF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997" y="2241124"/>
                  <a:ext cx="34971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3333" r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44" name="椭圆 5143">
              <a:extLst>
                <a:ext uri="{FF2B5EF4-FFF2-40B4-BE49-F238E27FC236}">
                  <a16:creationId xmlns:a16="http://schemas.microsoft.com/office/drawing/2014/main" id="{02665DF9-91BC-0795-7BC8-170D6E5ED09A}"/>
                </a:ext>
              </a:extLst>
            </p:cNvPr>
            <p:cNvSpPr/>
            <p:nvPr/>
          </p:nvSpPr>
          <p:spPr>
            <a:xfrm>
              <a:off x="4302665" y="2201667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45" name="椭圆 5144">
              <a:extLst>
                <a:ext uri="{FF2B5EF4-FFF2-40B4-BE49-F238E27FC236}">
                  <a16:creationId xmlns:a16="http://schemas.microsoft.com/office/drawing/2014/main" id="{6DD73D43-8236-0A99-8E6C-2CA0436202BE}"/>
                </a:ext>
              </a:extLst>
            </p:cNvPr>
            <p:cNvSpPr/>
            <p:nvPr/>
          </p:nvSpPr>
          <p:spPr>
            <a:xfrm>
              <a:off x="4322859" y="3227600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grpSp>
          <p:nvGrpSpPr>
            <p:cNvPr id="5146" name="组合 5145">
              <a:extLst>
                <a:ext uri="{FF2B5EF4-FFF2-40B4-BE49-F238E27FC236}">
                  <a16:creationId xmlns:a16="http://schemas.microsoft.com/office/drawing/2014/main" id="{BCC5500B-26A8-4CB4-714B-E6A165032A3F}"/>
                </a:ext>
              </a:extLst>
            </p:cNvPr>
            <p:cNvGrpSpPr/>
            <p:nvPr/>
          </p:nvGrpSpPr>
          <p:grpSpPr>
            <a:xfrm>
              <a:off x="4637001" y="2719509"/>
              <a:ext cx="755904" cy="291638"/>
              <a:chOff x="2299851" y="2567141"/>
              <a:chExt cx="755904" cy="291638"/>
            </a:xfrm>
          </p:grpSpPr>
          <p:sp>
            <p:nvSpPr>
              <p:cNvPr id="5147" name="Arc 160">
                <a:extLst>
                  <a:ext uri="{FF2B5EF4-FFF2-40B4-BE49-F238E27FC236}">
                    <a16:creationId xmlns:a16="http://schemas.microsoft.com/office/drawing/2014/main" id="{97E1D175-A580-4577-D8DE-7B2B5A7EB221}"/>
                  </a:ext>
                </a:extLst>
              </p:cNvPr>
              <p:cNvSpPr/>
              <p:nvPr/>
            </p:nvSpPr>
            <p:spPr>
              <a:xfrm rot="10800000">
                <a:off x="2299851" y="2567141"/>
                <a:ext cx="755904" cy="291638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5148" name="Down Arrow 161">
                <a:extLst>
                  <a:ext uri="{FF2B5EF4-FFF2-40B4-BE49-F238E27FC236}">
                    <a16:creationId xmlns:a16="http://schemas.microsoft.com/office/drawing/2014/main" id="{62227293-D003-D602-0B8D-C85826E721FF}"/>
                  </a:ext>
                </a:extLst>
              </p:cNvPr>
              <p:cNvSpPr/>
              <p:nvPr/>
            </p:nvSpPr>
            <p:spPr>
              <a:xfrm rot="7486666">
                <a:off x="2938509" y="2540543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45CCC8-58B4-D7D8-E2D8-0F7F027B5586}"/>
              </a:ext>
            </a:extLst>
          </p:cNvPr>
          <p:cNvGrpSpPr/>
          <p:nvPr/>
        </p:nvGrpSpPr>
        <p:grpSpPr>
          <a:xfrm>
            <a:off x="5524012" y="2251915"/>
            <a:ext cx="2754320" cy="1175841"/>
            <a:chOff x="5524012" y="2251915"/>
            <a:chExt cx="2754320" cy="1175841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32E242BB-7B13-FD51-8425-174FE35B1E6C}"/>
                </a:ext>
              </a:extLst>
            </p:cNvPr>
            <p:cNvCxnSpPr>
              <a:cxnSpLocks/>
              <a:endCxn id="5139" idx="0"/>
            </p:cNvCxnSpPr>
            <p:nvPr/>
          </p:nvCxnSpPr>
          <p:spPr>
            <a:xfrm>
              <a:off x="7255911" y="2402904"/>
              <a:ext cx="18324" cy="884853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9176ED84-49FC-8C80-A033-518423EEB2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3968" y="2402904"/>
              <a:ext cx="15240" cy="85643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A11DC371-92EE-90AD-7DD0-76D85C6C7FD7}"/>
                    </a:ext>
                  </a:extLst>
                </p:cNvPr>
                <p:cNvSpPr txBox="1"/>
                <p:nvPr/>
              </p:nvSpPr>
              <p:spPr>
                <a:xfrm>
                  <a:off x="6809527" y="2252393"/>
                  <a:ext cx="377924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A11DC371-92EE-90AD-7DD0-76D85C6C7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9527" y="2252393"/>
                  <a:ext cx="377924" cy="410305"/>
                </a:xfrm>
                <a:prstGeom prst="rect">
                  <a:avLst/>
                </a:prstGeom>
                <a:blipFill>
                  <a:blip r:embed="rId8"/>
                  <a:stretch>
                    <a:fillRect t="-22059" r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B0F8297-30C5-1450-ACDC-B055DC72DC27}"/>
                    </a:ext>
                  </a:extLst>
                </p:cNvPr>
                <p:cNvSpPr txBox="1"/>
                <p:nvPr/>
              </p:nvSpPr>
              <p:spPr>
                <a:xfrm>
                  <a:off x="7928621" y="2286489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CB0F8297-30C5-1450-ACDC-B055DC72D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621" y="2286489"/>
                  <a:ext cx="349711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22951" r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32" name="箭头: 右 5131">
              <a:extLst>
                <a:ext uri="{FF2B5EF4-FFF2-40B4-BE49-F238E27FC236}">
                  <a16:creationId xmlns:a16="http://schemas.microsoft.com/office/drawing/2014/main" id="{AAB89615-506A-5C45-36F7-34438030A298}"/>
                </a:ext>
              </a:extLst>
            </p:cNvPr>
            <p:cNvSpPr/>
            <p:nvPr/>
          </p:nvSpPr>
          <p:spPr>
            <a:xfrm>
              <a:off x="5524012" y="2446151"/>
              <a:ext cx="1350827" cy="6857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 reversal</a:t>
              </a:r>
            </a:p>
          </p:txBody>
        </p:sp>
        <p:sp>
          <p:nvSpPr>
            <p:cNvPr id="5139" name="椭圆 5138">
              <a:extLst>
                <a:ext uri="{FF2B5EF4-FFF2-40B4-BE49-F238E27FC236}">
                  <a16:creationId xmlns:a16="http://schemas.microsoft.com/office/drawing/2014/main" id="{123D54EF-0BE1-D3EF-15CB-5832848DDEA4}"/>
                </a:ext>
              </a:extLst>
            </p:cNvPr>
            <p:cNvSpPr/>
            <p:nvPr/>
          </p:nvSpPr>
          <p:spPr>
            <a:xfrm>
              <a:off x="7204208" y="3287757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40" name="椭圆 5139">
              <a:extLst>
                <a:ext uri="{FF2B5EF4-FFF2-40B4-BE49-F238E27FC236}">
                  <a16:creationId xmlns:a16="http://schemas.microsoft.com/office/drawing/2014/main" id="{DF8DD149-17D8-7FBA-30AF-04C1978E3EA8}"/>
                </a:ext>
              </a:extLst>
            </p:cNvPr>
            <p:cNvSpPr/>
            <p:nvPr/>
          </p:nvSpPr>
          <p:spPr>
            <a:xfrm>
              <a:off x="7183684" y="2251915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grpSp>
          <p:nvGrpSpPr>
            <p:cNvPr id="5151" name="组合 5150">
              <a:extLst>
                <a:ext uri="{FF2B5EF4-FFF2-40B4-BE49-F238E27FC236}">
                  <a16:creationId xmlns:a16="http://schemas.microsoft.com/office/drawing/2014/main" id="{1274F9B3-5A15-9A0D-6302-C845D5B78ADF}"/>
                </a:ext>
              </a:extLst>
            </p:cNvPr>
            <p:cNvGrpSpPr/>
            <p:nvPr/>
          </p:nvGrpSpPr>
          <p:grpSpPr>
            <a:xfrm>
              <a:off x="7500213" y="2684094"/>
              <a:ext cx="755904" cy="291638"/>
              <a:chOff x="2299851" y="2567141"/>
              <a:chExt cx="755904" cy="291638"/>
            </a:xfrm>
          </p:grpSpPr>
          <p:sp>
            <p:nvSpPr>
              <p:cNvPr id="5152" name="Arc 160">
                <a:extLst>
                  <a:ext uri="{FF2B5EF4-FFF2-40B4-BE49-F238E27FC236}">
                    <a16:creationId xmlns:a16="http://schemas.microsoft.com/office/drawing/2014/main" id="{CCFFEC06-64E8-FB8A-87AA-7BF168757365}"/>
                  </a:ext>
                </a:extLst>
              </p:cNvPr>
              <p:cNvSpPr/>
              <p:nvPr/>
            </p:nvSpPr>
            <p:spPr>
              <a:xfrm rot="10800000">
                <a:off x="2299851" y="2567141"/>
                <a:ext cx="755904" cy="291638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5153" name="Down Arrow 161">
                <a:extLst>
                  <a:ext uri="{FF2B5EF4-FFF2-40B4-BE49-F238E27FC236}">
                    <a16:creationId xmlns:a16="http://schemas.microsoft.com/office/drawing/2014/main" id="{70842D53-49A3-E9A6-4C96-8AFD2E0AC2FE}"/>
                  </a:ext>
                </a:extLst>
              </p:cNvPr>
              <p:cNvSpPr/>
              <p:nvPr/>
            </p:nvSpPr>
            <p:spPr>
              <a:xfrm rot="7486666">
                <a:off x="2938509" y="2540543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E0688AC-F666-864F-A4A0-C6C3930CE8EC}"/>
              </a:ext>
            </a:extLst>
          </p:cNvPr>
          <p:cNvGrpSpPr/>
          <p:nvPr/>
        </p:nvGrpSpPr>
        <p:grpSpPr>
          <a:xfrm>
            <a:off x="8398784" y="2200510"/>
            <a:ext cx="2731941" cy="1181265"/>
            <a:chOff x="8398784" y="2200510"/>
            <a:chExt cx="2731941" cy="1181265"/>
          </a:xfrm>
        </p:grpSpPr>
        <p:cxnSp>
          <p:nvCxnSpPr>
            <p:cNvPr id="5174" name="直接箭头连接符 5173">
              <a:extLst>
                <a:ext uri="{FF2B5EF4-FFF2-40B4-BE49-F238E27FC236}">
                  <a16:creationId xmlns:a16="http://schemas.microsoft.com/office/drawing/2014/main" id="{6F67435B-25B4-5955-B2FB-0914E4A7F2B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854" y="2362411"/>
              <a:ext cx="5919" cy="85156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3" name="直接箭头连接符 5122">
              <a:extLst>
                <a:ext uri="{FF2B5EF4-FFF2-40B4-BE49-F238E27FC236}">
                  <a16:creationId xmlns:a16="http://schemas.microsoft.com/office/drawing/2014/main" id="{4852814A-AD19-D963-4979-695ED7D7D2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97276" y="2351021"/>
              <a:ext cx="15240" cy="85643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0" name="文本框 5119">
                  <a:extLst>
                    <a:ext uri="{FF2B5EF4-FFF2-40B4-BE49-F238E27FC236}">
                      <a16:creationId xmlns:a16="http://schemas.microsoft.com/office/drawing/2014/main" id="{82CBEAE6-D31C-11BE-EB9F-EBD6AAB96EEB}"/>
                    </a:ext>
                  </a:extLst>
                </p:cNvPr>
                <p:cNvSpPr txBox="1"/>
                <p:nvPr/>
              </p:nvSpPr>
              <p:spPr>
                <a:xfrm>
                  <a:off x="9653092" y="2200510"/>
                  <a:ext cx="377924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20" name="文本框 5119">
                  <a:extLst>
                    <a:ext uri="{FF2B5EF4-FFF2-40B4-BE49-F238E27FC236}">
                      <a16:creationId xmlns:a16="http://schemas.microsoft.com/office/drawing/2014/main" id="{82CBEAE6-D31C-11BE-EB9F-EBD6AAB96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092" y="2200510"/>
                  <a:ext cx="377924" cy="410305"/>
                </a:xfrm>
                <a:prstGeom prst="rect">
                  <a:avLst/>
                </a:prstGeom>
                <a:blipFill>
                  <a:blip r:embed="rId10"/>
                  <a:stretch>
                    <a:fillRect t="-22388" r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1" name="文本框 5120">
                  <a:extLst>
                    <a:ext uri="{FF2B5EF4-FFF2-40B4-BE49-F238E27FC236}">
                      <a16:creationId xmlns:a16="http://schemas.microsoft.com/office/drawing/2014/main" id="{E2DF601A-42D6-8397-2075-05D2A8A1B66B}"/>
                    </a:ext>
                  </a:extLst>
                </p:cNvPr>
                <p:cNvSpPr txBox="1"/>
                <p:nvPr/>
              </p:nvSpPr>
              <p:spPr>
                <a:xfrm>
                  <a:off x="10772186" y="2234606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21" name="文本框 5120">
                  <a:extLst>
                    <a:ext uri="{FF2B5EF4-FFF2-40B4-BE49-F238E27FC236}">
                      <a16:creationId xmlns:a16="http://schemas.microsoft.com/office/drawing/2014/main" id="{E2DF601A-42D6-8397-2075-05D2A8A1B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186" y="2234606"/>
                  <a:ext cx="349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3333" r="-280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33" name="箭头: 右 5132">
              <a:extLst>
                <a:ext uri="{FF2B5EF4-FFF2-40B4-BE49-F238E27FC236}">
                  <a16:creationId xmlns:a16="http://schemas.microsoft.com/office/drawing/2014/main" id="{807EE1BE-E5F3-3D93-5877-2B1150AD57D2}"/>
                </a:ext>
              </a:extLst>
            </p:cNvPr>
            <p:cNvSpPr/>
            <p:nvPr/>
          </p:nvSpPr>
          <p:spPr>
            <a:xfrm>
              <a:off x="8398784" y="2446151"/>
              <a:ext cx="1350827" cy="6857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 reversal</a:t>
              </a:r>
            </a:p>
          </p:txBody>
        </p:sp>
        <p:grpSp>
          <p:nvGrpSpPr>
            <p:cNvPr id="5154" name="组合 5153">
              <a:extLst>
                <a:ext uri="{FF2B5EF4-FFF2-40B4-BE49-F238E27FC236}">
                  <a16:creationId xmlns:a16="http://schemas.microsoft.com/office/drawing/2014/main" id="{421E7FDD-5840-CEE7-47B7-52DE543B4656}"/>
                </a:ext>
              </a:extLst>
            </p:cNvPr>
            <p:cNvGrpSpPr/>
            <p:nvPr/>
          </p:nvGrpSpPr>
          <p:grpSpPr>
            <a:xfrm>
              <a:off x="10374821" y="2672075"/>
              <a:ext cx="755904" cy="301387"/>
              <a:chOff x="2299851" y="2557392"/>
              <a:chExt cx="755904" cy="301387"/>
            </a:xfrm>
          </p:grpSpPr>
          <p:sp>
            <p:nvSpPr>
              <p:cNvPr id="5155" name="Arc 160">
                <a:extLst>
                  <a:ext uri="{FF2B5EF4-FFF2-40B4-BE49-F238E27FC236}">
                    <a16:creationId xmlns:a16="http://schemas.microsoft.com/office/drawing/2014/main" id="{92249AB4-48FA-1CEC-D6D5-607357C31C30}"/>
                  </a:ext>
                </a:extLst>
              </p:cNvPr>
              <p:cNvSpPr/>
              <p:nvPr/>
            </p:nvSpPr>
            <p:spPr>
              <a:xfrm rot="10800000">
                <a:off x="2299851" y="2567141"/>
                <a:ext cx="755904" cy="291638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5156" name="Down Arrow 161">
                <a:extLst>
                  <a:ext uri="{FF2B5EF4-FFF2-40B4-BE49-F238E27FC236}">
                    <a16:creationId xmlns:a16="http://schemas.microsoft.com/office/drawing/2014/main" id="{543779B4-A999-7496-BC90-A3EF6603E256}"/>
                  </a:ext>
                </a:extLst>
              </p:cNvPr>
              <p:cNvSpPr/>
              <p:nvPr/>
            </p:nvSpPr>
            <p:spPr>
              <a:xfrm rot="14150575">
                <a:off x="2398392" y="2518993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5157" name="椭圆 5156">
              <a:extLst>
                <a:ext uri="{FF2B5EF4-FFF2-40B4-BE49-F238E27FC236}">
                  <a16:creationId xmlns:a16="http://schemas.microsoft.com/office/drawing/2014/main" id="{DA951CF5-BBE3-06B5-A9B2-3926782D2CCC}"/>
                </a:ext>
              </a:extLst>
            </p:cNvPr>
            <p:cNvSpPr/>
            <p:nvPr/>
          </p:nvSpPr>
          <p:spPr>
            <a:xfrm>
              <a:off x="10020705" y="2215843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58" name="椭圆 5157">
              <a:extLst>
                <a:ext uri="{FF2B5EF4-FFF2-40B4-BE49-F238E27FC236}">
                  <a16:creationId xmlns:a16="http://schemas.microsoft.com/office/drawing/2014/main" id="{6FC7D1D3-E4BE-C492-6925-BA5EE03ABFD1}"/>
                </a:ext>
              </a:extLst>
            </p:cNvPr>
            <p:cNvSpPr/>
            <p:nvPr/>
          </p:nvSpPr>
          <p:spPr>
            <a:xfrm>
              <a:off x="10040899" y="3241776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528ED2-A87E-0CCD-580E-6ACCCB3DE602}"/>
              </a:ext>
            </a:extLst>
          </p:cNvPr>
          <p:cNvGrpSpPr/>
          <p:nvPr/>
        </p:nvGrpSpPr>
        <p:grpSpPr>
          <a:xfrm>
            <a:off x="3926903" y="3558273"/>
            <a:ext cx="2088629" cy="2556618"/>
            <a:chOff x="3926903" y="3558273"/>
            <a:chExt cx="2088629" cy="2556618"/>
          </a:xfrm>
        </p:grpSpPr>
        <p:cxnSp>
          <p:nvCxnSpPr>
            <p:cNvPr id="5175" name="直接箭头连接符 5174">
              <a:extLst>
                <a:ext uri="{FF2B5EF4-FFF2-40B4-BE49-F238E27FC236}">
                  <a16:creationId xmlns:a16="http://schemas.microsoft.com/office/drawing/2014/main" id="{59E6BB78-A5B6-0FCF-5005-CD9EF07F0AA8}"/>
                </a:ext>
              </a:extLst>
            </p:cNvPr>
            <p:cNvCxnSpPr>
              <a:cxnSpLocks/>
            </p:cNvCxnSpPr>
            <p:nvPr/>
          </p:nvCxnSpPr>
          <p:spPr>
            <a:xfrm>
              <a:off x="4989605" y="5108976"/>
              <a:ext cx="5919" cy="851566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9" name="直接箭头连接符 5128">
              <a:extLst>
                <a:ext uri="{FF2B5EF4-FFF2-40B4-BE49-F238E27FC236}">
                  <a16:creationId xmlns:a16="http://schemas.microsoft.com/office/drawing/2014/main" id="{B674FF4A-65D4-D894-EEB1-F5E9BC3FE6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1087" y="5099775"/>
              <a:ext cx="15240" cy="85643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7" name="文本框 5126">
                  <a:extLst>
                    <a:ext uri="{FF2B5EF4-FFF2-40B4-BE49-F238E27FC236}">
                      <a16:creationId xmlns:a16="http://schemas.microsoft.com/office/drawing/2014/main" id="{A275A6D4-3BD4-FA0E-018B-BC799AC2647F}"/>
                    </a:ext>
                  </a:extLst>
                </p:cNvPr>
                <p:cNvSpPr txBox="1"/>
                <p:nvPr/>
              </p:nvSpPr>
              <p:spPr>
                <a:xfrm>
                  <a:off x="3926903" y="4949264"/>
                  <a:ext cx="377924" cy="410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127" name="文本框 5126">
                  <a:extLst>
                    <a:ext uri="{FF2B5EF4-FFF2-40B4-BE49-F238E27FC236}">
                      <a16:creationId xmlns:a16="http://schemas.microsoft.com/office/drawing/2014/main" id="{A275A6D4-3BD4-FA0E-018B-BC799AC26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03" y="4949264"/>
                  <a:ext cx="377924" cy="410305"/>
                </a:xfrm>
                <a:prstGeom prst="rect">
                  <a:avLst/>
                </a:prstGeom>
                <a:blipFill>
                  <a:blip r:embed="rId12"/>
                  <a:stretch>
                    <a:fillRect t="-22388" r="-306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8" name="文本框 5127">
                  <a:extLst>
                    <a:ext uri="{FF2B5EF4-FFF2-40B4-BE49-F238E27FC236}">
                      <a16:creationId xmlns:a16="http://schemas.microsoft.com/office/drawing/2014/main" id="{19E30BA5-D27A-95F6-3AFE-1E636CD0F84D}"/>
                    </a:ext>
                  </a:extLst>
                </p:cNvPr>
                <p:cNvSpPr txBox="1"/>
                <p:nvPr/>
              </p:nvSpPr>
              <p:spPr>
                <a:xfrm>
                  <a:off x="5045997" y="4983360"/>
                  <a:ext cx="3497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28" name="文本框 5127">
                  <a:extLst>
                    <a:ext uri="{FF2B5EF4-FFF2-40B4-BE49-F238E27FC236}">
                      <a16:creationId xmlns:a16="http://schemas.microsoft.com/office/drawing/2014/main" id="{19E30BA5-D27A-95F6-3AFE-1E636CD0F8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997" y="4983360"/>
                  <a:ext cx="349711" cy="369332"/>
                </a:xfrm>
                <a:prstGeom prst="rect">
                  <a:avLst/>
                </a:prstGeom>
                <a:blipFill>
                  <a:blip r:embed="rId13"/>
                  <a:stretch>
                    <a:fillRect t="-22951" r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37" name="组合 5136">
              <a:extLst>
                <a:ext uri="{FF2B5EF4-FFF2-40B4-BE49-F238E27FC236}">
                  <a16:creationId xmlns:a16="http://schemas.microsoft.com/office/drawing/2014/main" id="{3A532021-23E2-3175-B936-B6F6DDEA7766}"/>
                </a:ext>
              </a:extLst>
            </p:cNvPr>
            <p:cNvGrpSpPr/>
            <p:nvPr/>
          </p:nvGrpSpPr>
          <p:grpSpPr>
            <a:xfrm>
              <a:off x="4386327" y="3558273"/>
              <a:ext cx="1629205" cy="1350827"/>
              <a:chOff x="4410163" y="3387291"/>
              <a:chExt cx="1629205" cy="1350827"/>
            </a:xfrm>
          </p:grpSpPr>
          <p:sp>
            <p:nvSpPr>
              <p:cNvPr id="5134" name="箭头: 右 5133">
                <a:extLst>
                  <a:ext uri="{FF2B5EF4-FFF2-40B4-BE49-F238E27FC236}">
                    <a16:creationId xmlns:a16="http://schemas.microsoft.com/office/drawing/2014/main" id="{C1621ACD-6134-B711-E783-4DAFD4CA3828}"/>
                  </a:ext>
                </a:extLst>
              </p:cNvPr>
              <p:cNvSpPr/>
              <p:nvPr/>
            </p:nvSpPr>
            <p:spPr>
              <a:xfrm rot="5400000">
                <a:off x="4077629" y="3719825"/>
                <a:ext cx="1350827" cy="685760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36" name="文本框 5135">
                <a:extLst>
                  <a:ext uri="{FF2B5EF4-FFF2-40B4-BE49-F238E27FC236}">
                    <a16:creationId xmlns:a16="http://schemas.microsoft.com/office/drawing/2014/main" id="{87449814-2341-B4E0-A089-E2C2DAD0C89C}"/>
                  </a:ext>
                </a:extLst>
              </p:cNvPr>
              <p:cNvSpPr txBox="1"/>
              <p:nvPr/>
            </p:nvSpPr>
            <p:spPr>
              <a:xfrm>
                <a:off x="4951378" y="3773376"/>
                <a:ext cx="1087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 reversal</a:t>
                </a:r>
                <a:endParaRPr lang="en-US" dirty="0"/>
              </a:p>
            </p:txBody>
          </p:sp>
        </p:grpSp>
        <p:sp>
          <p:nvSpPr>
            <p:cNvPr id="5160" name="椭圆 5159">
              <a:extLst>
                <a:ext uri="{FF2B5EF4-FFF2-40B4-BE49-F238E27FC236}">
                  <a16:creationId xmlns:a16="http://schemas.microsoft.com/office/drawing/2014/main" id="{064C4A4B-8CBF-921A-B11B-AE84B0DCA434}"/>
                </a:ext>
              </a:extLst>
            </p:cNvPr>
            <p:cNvSpPr/>
            <p:nvPr/>
          </p:nvSpPr>
          <p:spPr>
            <a:xfrm>
              <a:off x="4302665" y="4959776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5161" name="椭圆 5160">
              <a:extLst>
                <a:ext uri="{FF2B5EF4-FFF2-40B4-BE49-F238E27FC236}">
                  <a16:creationId xmlns:a16="http://schemas.microsoft.com/office/drawing/2014/main" id="{B485C093-A7E8-AF69-0AF6-6C2EA3760068}"/>
                </a:ext>
              </a:extLst>
            </p:cNvPr>
            <p:cNvSpPr/>
            <p:nvPr/>
          </p:nvSpPr>
          <p:spPr>
            <a:xfrm>
              <a:off x="4322859" y="5974892"/>
              <a:ext cx="140054" cy="1399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-</a:t>
              </a:r>
            </a:p>
          </p:txBody>
        </p:sp>
        <p:grpSp>
          <p:nvGrpSpPr>
            <p:cNvPr id="5165" name="组合 5164">
              <a:extLst>
                <a:ext uri="{FF2B5EF4-FFF2-40B4-BE49-F238E27FC236}">
                  <a16:creationId xmlns:a16="http://schemas.microsoft.com/office/drawing/2014/main" id="{F01F5F3A-1BD9-C72F-9F32-9FD242A0D4E7}"/>
                </a:ext>
              </a:extLst>
            </p:cNvPr>
            <p:cNvGrpSpPr/>
            <p:nvPr/>
          </p:nvGrpSpPr>
          <p:grpSpPr>
            <a:xfrm>
              <a:off x="4633392" y="5392672"/>
              <a:ext cx="755904" cy="301387"/>
              <a:chOff x="2299851" y="2557392"/>
              <a:chExt cx="755904" cy="301387"/>
            </a:xfrm>
          </p:grpSpPr>
          <p:sp>
            <p:nvSpPr>
              <p:cNvPr id="5166" name="Arc 160">
                <a:extLst>
                  <a:ext uri="{FF2B5EF4-FFF2-40B4-BE49-F238E27FC236}">
                    <a16:creationId xmlns:a16="http://schemas.microsoft.com/office/drawing/2014/main" id="{1E63A343-5095-080A-EA9F-34BFE948B79A}"/>
                  </a:ext>
                </a:extLst>
              </p:cNvPr>
              <p:cNvSpPr/>
              <p:nvPr/>
            </p:nvSpPr>
            <p:spPr>
              <a:xfrm rot="10800000">
                <a:off x="2299851" y="2567141"/>
                <a:ext cx="755904" cy="291638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5167" name="Down Arrow 161">
                <a:extLst>
                  <a:ext uri="{FF2B5EF4-FFF2-40B4-BE49-F238E27FC236}">
                    <a16:creationId xmlns:a16="http://schemas.microsoft.com/office/drawing/2014/main" id="{2A87269D-FB28-AA40-29DF-8DB29E8CF832}"/>
                  </a:ext>
                </a:extLst>
              </p:cNvPr>
              <p:cNvSpPr/>
              <p:nvPr/>
            </p:nvSpPr>
            <p:spPr>
              <a:xfrm rot="14150575">
                <a:off x="2398392" y="2518993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</p:grpSp>
      <p:sp>
        <p:nvSpPr>
          <p:cNvPr id="5168" name="矩形: 圆角 5167">
            <a:extLst>
              <a:ext uri="{FF2B5EF4-FFF2-40B4-BE49-F238E27FC236}">
                <a16:creationId xmlns:a16="http://schemas.microsoft.com/office/drawing/2014/main" id="{4410D836-1A42-5889-ADD8-45FA9E8A965E}"/>
              </a:ext>
            </a:extLst>
          </p:cNvPr>
          <p:cNvSpPr/>
          <p:nvPr/>
        </p:nvSpPr>
        <p:spPr>
          <a:xfrm>
            <a:off x="1377244" y="2065867"/>
            <a:ext cx="2042825" cy="1492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8B72A3-6E21-53F4-572C-5D989AEBE57A}"/>
              </a:ext>
            </a:extLst>
          </p:cNvPr>
          <p:cNvGrpSpPr/>
          <p:nvPr/>
        </p:nvGrpSpPr>
        <p:grpSpPr>
          <a:xfrm>
            <a:off x="8002295" y="3969874"/>
            <a:ext cx="3947707" cy="2409497"/>
            <a:chOff x="8002295" y="3969874"/>
            <a:chExt cx="3947707" cy="2409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F8EE97-6D6C-6A94-8A86-A067D17B033E}"/>
                    </a:ext>
                  </a:extLst>
                </p:cNvPr>
                <p:cNvSpPr txBox="1"/>
                <p:nvPr/>
              </p:nvSpPr>
              <p:spPr>
                <a:xfrm>
                  <a:off x="9749611" y="5029775"/>
                  <a:ext cx="2200391" cy="4104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eEDM notation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F8EE97-6D6C-6A94-8A86-A067D17B03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611" y="5029775"/>
                  <a:ext cx="2200391" cy="410497"/>
                </a:xfrm>
                <a:prstGeom prst="rect">
                  <a:avLst/>
                </a:prstGeom>
                <a:blipFill>
                  <a:blip r:embed="rId14"/>
                  <a:stretch>
                    <a:fillRect l="-2216" b="-238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76" name="组合 5175">
              <a:extLst>
                <a:ext uri="{FF2B5EF4-FFF2-40B4-BE49-F238E27FC236}">
                  <a16:creationId xmlns:a16="http://schemas.microsoft.com/office/drawing/2014/main" id="{141AF02A-7B25-1875-7B87-CA9A9265EEA4}"/>
                </a:ext>
              </a:extLst>
            </p:cNvPr>
            <p:cNvGrpSpPr/>
            <p:nvPr/>
          </p:nvGrpSpPr>
          <p:grpSpPr>
            <a:xfrm>
              <a:off x="8002295" y="3969874"/>
              <a:ext cx="1600676" cy="2409497"/>
              <a:chOff x="960120" y="2647484"/>
              <a:chExt cx="1600676" cy="2409497"/>
            </a:xfrm>
          </p:grpSpPr>
          <p:sp>
            <p:nvSpPr>
              <p:cNvPr id="5177" name="椭圆 5176">
                <a:extLst>
                  <a:ext uri="{FF2B5EF4-FFF2-40B4-BE49-F238E27FC236}">
                    <a16:creationId xmlns:a16="http://schemas.microsoft.com/office/drawing/2014/main" id="{8624B5CD-8D80-43F2-77A1-9BC909893AD6}"/>
                  </a:ext>
                </a:extLst>
              </p:cNvPr>
              <p:cNvSpPr/>
              <p:nvPr/>
            </p:nvSpPr>
            <p:spPr>
              <a:xfrm>
                <a:off x="960120" y="3383280"/>
                <a:ext cx="1341120" cy="13255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78" name="直接箭头连接符 5177">
                <a:extLst>
                  <a:ext uri="{FF2B5EF4-FFF2-40B4-BE49-F238E27FC236}">
                    <a16:creationId xmlns:a16="http://schemas.microsoft.com/office/drawing/2014/main" id="{04753B33-8F94-9507-1142-ED8E7BAE3E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20520" y="3035141"/>
                <a:ext cx="15240" cy="2021840"/>
              </a:xfrm>
              <a:prstGeom prst="straightConnector1">
                <a:avLst/>
              </a:prstGeom>
              <a:ln w="762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79" name="文本框 5178">
                    <a:extLst>
                      <a:ext uri="{FF2B5EF4-FFF2-40B4-BE49-F238E27FC236}">
                        <a16:creationId xmlns:a16="http://schemas.microsoft.com/office/drawing/2014/main" id="{869BB9FA-C1AC-6F33-078F-D1FCAFAD1A10}"/>
                      </a:ext>
                    </a:extLst>
                  </p:cNvPr>
                  <p:cNvSpPr txBox="1"/>
                  <p:nvPr/>
                </p:nvSpPr>
                <p:spPr>
                  <a:xfrm>
                    <a:off x="1635760" y="2647484"/>
                    <a:ext cx="925036" cy="4104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b="1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b="1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∝</m:t>
                          </m:r>
                          <m:acc>
                            <m:accPr>
                              <m:chr m:val="⃗"/>
                              <m:ctrlPr>
                                <a:rPr lang="en-US" b="1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</m:acc>
                        </m:oMath>
                      </m:oMathPara>
                    </a14:m>
                    <a:endParaRPr lang="en-US" b="1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79" name="文本框 5178">
                    <a:extLst>
                      <a:ext uri="{FF2B5EF4-FFF2-40B4-BE49-F238E27FC236}">
                        <a16:creationId xmlns:a16="http://schemas.microsoft.com/office/drawing/2014/main" id="{869BB9FA-C1AC-6F33-078F-D1FCAFAD1A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5760" y="2647484"/>
                    <a:ext cx="925036" cy="41049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296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4" name="直接箭头连接符 5173">
            <a:extLst>
              <a:ext uri="{FF2B5EF4-FFF2-40B4-BE49-F238E27FC236}">
                <a16:creationId xmlns:a16="http://schemas.microsoft.com/office/drawing/2014/main" id="{6F67435B-25B4-5955-B2FB-0914E4A7F2B4}"/>
              </a:ext>
            </a:extLst>
          </p:cNvPr>
          <p:cNvCxnSpPr>
            <a:cxnSpLocks/>
          </p:cNvCxnSpPr>
          <p:nvPr/>
        </p:nvCxnSpPr>
        <p:spPr>
          <a:xfrm>
            <a:off x="10746854" y="2362411"/>
            <a:ext cx="5919" cy="85156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5" name="直接箭头连接符 5174">
            <a:extLst>
              <a:ext uri="{FF2B5EF4-FFF2-40B4-BE49-F238E27FC236}">
                <a16:creationId xmlns:a16="http://schemas.microsoft.com/office/drawing/2014/main" id="{59E6BB78-A5B6-0FCF-5005-CD9EF07F0AA8}"/>
              </a:ext>
            </a:extLst>
          </p:cNvPr>
          <p:cNvCxnSpPr>
            <a:cxnSpLocks/>
          </p:cNvCxnSpPr>
          <p:nvPr/>
        </p:nvCxnSpPr>
        <p:spPr>
          <a:xfrm>
            <a:off x="4989605" y="5108976"/>
            <a:ext cx="5919" cy="85156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4ECC6BD2-9435-1EF7-97DB-86AE737A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measure eEDM?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5221A1-7080-9156-29E3-1022DE505BB3}"/>
              </a:ext>
            </a:extLst>
          </p:cNvPr>
          <p:cNvSpPr txBox="1"/>
          <p:nvPr/>
        </p:nvSpPr>
        <p:spPr>
          <a:xfrm>
            <a:off x="834734" y="1500042"/>
            <a:ext cx="353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Consider normal EDM </a:t>
            </a:r>
            <a:r>
              <a:rPr lang="en-US" sz="2000" dirty="0" err="1"/>
              <a:t>v.s</a:t>
            </a:r>
            <a:r>
              <a:rPr lang="en-US" sz="2000" dirty="0"/>
              <a:t>. eEDM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A96C0F2-B1E3-5394-35E1-FFE0150EE065}"/>
              </a:ext>
            </a:extLst>
          </p:cNvPr>
          <p:cNvSpPr/>
          <p:nvPr/>
        </p:nvSpPr>
        <p:spPr>
          <a:xfrm>
            <a:off x="1943683" y="2207708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C284C25-8B75-293B-1F5F-1F77EE853D63}"/>
              </a:ext>
            </a:extLst>
          </p:cNvPr>
          <p:cNvSpPr/>
          <p:nvPr/>
        </p:nvSpPr>
        <p:spPr>
          <a:xfrm>
            <a:off x="1963877" y="3233641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C08F027-C0DE-7BD4-35FF-E73BF0894447}"/>
              </a:ext>
            </a:extLst>
          </p:cNvPr>
          <p:cNvCxnSpPr>
            <a:cxnSpLocks/>
          </p:cNvCxnSpPr>
          <p:nvPr/>
        </p:nvCxnSpPr>
        <p:spPr>
          <a:xfrm flipH="1" flipV="1">
            <a:off x="2013710" y="2357539"/>
            <a:ext cx="15240" cy="856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847905A-A9A2-FE2A-E07D-0CAA11D144C4}"/>
              </a:ext>
            </a:extLst>
          </p:cNvPr>
          <p:cNvCxnSpPr>
            <a:cxnSpLocks/>
          </p:cNvCxnSpPr>
          <p:nvPr/>
        </p:nvCxnSpPr>
        <p:spPr>
          <a:xfrm flipH="1" flipV="1">
            <a:off x="2653967" y="2357539"/>
            <a:ext cx="15240" cy="85643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A08B7B0-BFF4-50EA-AE23-369F2A246F6A}"/>
                  </a:ext>
                </a:extLst>
              </p:cNvPr>
              <p:cNvSpPr txBox="1"/>
              <p:nvPr/>
            </p:nvSpPr>
            <p:spPr>
              <a:xfrm>
                <a:off x="1512240" y="2220638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A08B7B0-BFF4-50EA-AE23-369F2A24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40" y="2220638"/>
                <a:ext cx="377924" cy="410305"/>
              </a:xfrm>
              <a:prstGeom prst="rect">
                <a:avLst/>
              </a:prstGeom>
              <a:blipFill>
                <a:blip r:embed="rId3"/>
                <a:stretch>
                  <a:fillRect t="-22059" r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FB0367-7689-87DF-611E-827441AB7CBC}"/>
                  </a:ext>
                </a:extLst>
              </p:cNvPr>
              <p:cNvSpPr txBox="1"/>
              <p:nvPr/>
            </p:nvSpPr>
            <p:spPr>
              <a:xfrm>
                <a:off x="2763680" y="2261611"/>
                <a:ext cx="4766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3FB0367-7689-87DF-611E-827441AB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80" y="2261611"/>
                <a:ext cx="476604" cy="410305"/>
              </a:xfrm>
              <a:prstGeom prst="rect">
                <a:avLst/>
              </a:prstGeom>
              <a:blipFill>
                <a:blip r:embed="rId4"/>
                <a:stretch>
                  <a:fillRect t="-22388" r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8A85BF42-2C92-6B1C-69AB-A3909F70FFD0}"/>
              </a:ext>
            </a:extLst>
          </p:cNvPr>
          <p:cNvGrpSpPr/>
          <p:nvPr/>
        </p:nvGrpSpPr>
        <p:grpSpPr>
          <a:xfrm>
            <a:off x="2283635" y="2708234"/>
            <a:ext cx="755904" cy="291638"/>
            <a:chOff x="2299851" y="2567141"/>
            <a:chExt cx="755904" cy="291638"/>
          </a:xfrm>
        </p:grpSpPr>
        <p:sp>
          <p:nvSpPr>
            <p:cNvPr id="50" name="Arc 160">
              <a:extLst>
                <a:ext uri="{FF2B5EF4-FFF2-40B4-BE49-F238E27FC236}">
                  <a16:creationId xmlns:a16="http://schemas.microsoft.com/office/drawing/2014/main" id="{92CCBE27-012A-FBED-4397-AF97D69B619C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" name="Down Arrow 161">
              <a:extLst>
                <a:ext uri="{FF2B5EF4-FFF2-40B4-BE49-F238E27FC236}">
                  <a16:creationId xmlns:a16="http://schemas.microsoft.com/office/drawing/2014/main" id="{2F85B72F-62C7-1CA1-71BF-43C2E3712939}"/>
                </a:ext>
              </a:extLst>
            </p:cNvPr>
            <p:cNvSpPr/>
            <p:nvPr/>
          </p:nvSpPr>
          <p:spPr>
            <a:xfrm rot="7486666">
              <a:off x="2938509" y="254054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C2D0CA8-43F9-64DF-FA34-51873BA36F28}"/>
              </a:ext>
            </a:extLst>
          </p:cNvPr>
          <p:cNvCxnSpPr>
            <a:cxnSpLocks/>
          </p:cNvCxnSpPr>
          <p:nvPr/>
        </p:nvCxnSpPr>
        <p:spPr>
          <a:xfrm flipH="1" flipV="1">
            <a:off x="4371087" y="2357539"/>
            <a:ext cx="15240" cy="856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1349EF9-3D19-9FB1-DC85-DDB7398C3DC5}"/>
              </a:ext>
            </a:extLst>
          </p:cNvPr>
          <p:cNvCxnSpPr>
            <a:cxnSpLocks/>
          </p:cNvCxnSpPr>
          <p:nvPr/>
        </p:nvCxnSpPr>
        <p:spPr>
          <a:xfrm flipH="1" flipV="1">
            <a:off x="5011344" y="2357539"/>
            <a:ext cx="15240" cy="85643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06CC594-16E8-E1E8-4C8B-479D234CA7DE}"/>
                  </a:ext>
                </a:extLst>
              </p:cNvPr>
              <p:cNvSpPr txBox="1"/>
              <p:nvPr/>
            </p:nvSpPr>
            <p:spPr>
              <a:xfrm>
                <a:off x="3926903" y="2207028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06CC594-16E8-E1E8-4C8B-479D234C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03" y="2207028"/>
                <a:ext cx="377924" cy="410305"/>
              </a:xfrm>
              <a:prstGeom prst="rect">
                <a:avLst/>
              </a:prstGeom>
              <a:blipFill>
                <a:blip r:embed="rId5"/>
                <a:stretch>
                  <a:fillRect t="-22388" r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192997B-CBB3-B778-449C-4C7DB7FDFE22}"/>
                  </a:ext>
                </a:extLst>
              </p:cNvPr>
              <p:cNvSpPr txBox="1"/>
              <p:nvPr/>
            </p:nvSpPr>
            <p:spPr>
              <a:xfrm>
                <a:off x="5045997" y="2241124"/>
                <a:ext cx="4766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192997B-CBB3-B778-449C-4C7DB7FDF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97" y="2241124"/>
                <a:ext cx="476604" cy="410305"/>
              </a:xfrm>
              <a:prstGeom prst="rect">
                <a:avLst/>
              </a:prstGeom>
              <a:blipFill>
                <a:blip r:embed="rId6"/>
                <a:stretch>
                  <a:fillRect t="-22388" r="-2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32E242BB-7B13-FD51-8425-174FE35B1E6C}"/>
              </a:ext>
            </a:extLst>
          </p:cNvPr>
          <p:cNvCxnSpPr>
            <a:cxnSpLocks/>
            <a:endCxn id="5139" idx="0"/>
          </p:cNvCxnSpPr>
          <p:nvPr/>
        </p:nvCxnSpPr>
        <p:spPr>
          <a:xfrm>
            <a:off x="7255911" y="2402904"/>
            <a:ext cx="18324" cy="8848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176ED84-49FC-8C80-A033-518423EEB241}"/>
              </a:ext>
            </a:extLst>
          </p:cNvPr>
          <p:cNvCxnSpPr>
            <a:cxnSpLocks/>
          </p:cNvCxnSpPr>
          <p:nvPr/>
        </p:nvCxnSpPr>
        <p:spPr>
          <a:xfrm flipH="1" flipV="1">
            <a:off x="7893968" y="2402904"/>
            <a:ext cx="15240" cy="85643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11DC371-92EE-90AD-7DD0-76D85C6C7FD7}"/>
                  </a:ext>
                </a:extLst>
              </p:cNvPr>
              <p:cNvSpPr txBox="1"/>
              <p:nvPr/>
            </p:nvSpPr>
            <p:spPr>
              <a:xfrm>
                <a:off x="6809527" y="2252393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A11DC371-92EE-90AD-7DD0-76D85C6C7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527" y="2252393"/>
                <a:ext cx="377924" cy="410305"/>
              </a:xfrm>
              <a:prstGeom prst="rect">
                <a:avLst/>
              </a:prstGeom>
              <a:blipFill>
                <a:blip r:embed="rId7"/>
                <a:stretch>
                  <a:fillRect t="-22059" r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B0F8297-30C5-1450-ACDC-B055DC72DC27}"/>
                  </a:ext>
                </a:extLst>
              </p:cNvPr>
              <p:cNvSpPr txBox="1"/>
              <p:nvPr/>
            </p:nvSpPr>
            <p:spPr>
              <a:xfrm>
                <a:off x="7928621" y="2286489"/>
                <a:ext cx="4766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B0F8297-30C5-1450-ACDC-B055DC72D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621" y="2286489"/>
                <a:ext cx="476604" cy="410305"/>
              </a:xfrm>
              <a:prstGeom prst="rect">
                <a:avLst/>
              </a:prstGeom>
              <a:blipFill>
                <a:blip r:embed="rId8"/>
                <a:stretch>
                  <a:fillRect t="-22388" r="-2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3" name="直接箭头连接符 5122">
            <a:extLst>
              <a:ext uri="{FF2B5EF4-FFF2-40B4-BE49-F238E27FC236}">
                <a16:creationId xmlns:a16="http://schemas.microsoft.com/office/drawing/2014/main" id="{4852814A-AD19-D963-4979-695ED7D7D2E9}"/>
              </a:ext>
            </a:extLst>
          </p:cNvPr>
          <p:cNvCxnSpPr>
            <a:cxnSpLocks/>
          </p:cNvCxnSpPr>
          <p:nvPr/>
        </p:nvCxnSpPr>
        <p:spPr>
          <a:xfrm flipH="1" flipV="1">
            <a:off x="10097276" y="2351021"/>
            <a:ext cx="15240" cy="856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0" name="文本框 5119">
                <a:extLst>
                  <a:ext uri="{FF2B5EF4-FFF2-40B4-BE49-F238E27FC236}">
                    <a16:creationId xmlns:a16="http://schemas.microsoft.com/office/drawing/2014/main" id="{82CBEAE6-D31C-11BE-EB9F-EBD6AAB96EEB}"/>
                  </a:ext>
                </a:extLst>
              </p:cNvPr>
              <p:cNvSpPr txBox="1"/>
              <p:nvPr/>
            </p:nvSpPr>
            <p:spPr>
              <a:xfrm>
                <a:off x="9653092" y="2200510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20" name="文本框 5119">
                <a:extLst>
                  <a:ext uri="{FF2B5EF4-FFF2-40B4-BE49-F238E27FC236}">
                    <a16:creationId xmlns:a16="http://schemas.microsoft.com/office/drawing/2014/main" id="{82CBEAE6-D31C-11BE-EB9F-EBD6AAB9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092" y="2200510"/>
                <a:ext cx="377924" cy="410305"/>
              </a:xfrm>
              <a:prstGeom prst="rect">
                <a:avLst/>
              </a:prstGeom>
              <a:blipFill>
                <a:blip r:embed="rId9"/>
                <a:stretch>
                  <a:fillRect t="-22388" r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1" name="文本框 5120">
                <a:extLst>
                  <a:ext uri="{FF2B5EF4-FFF2-40B4-BE49-F238E27FC236}">
                    <a16:creationId xmlns:a16="http://schemas.microsoft.com/office/drawing/2014/main" id="{E2DF601A-42D6-8397-2075-05D2A8A1B66B}"/>
                  </a:ext>
                </a:extLst>
              </p:cNvPr>
              <p:cNvSpPr txBox="1"/>
              <p:nvPr/>
            </p:nvSpPr>
            <p:spPr>
              <a:xfrm>
                <a:off x="10772186" y="2234606"/>
                <a:ext cx="4766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21" name="文本框 5120">
                <a:extLst>
                  <a:ext uri="{FF2B5EF4-FFF2-40B4-BE49-F238E27FC236}">
                    <a16:creationId xmlns:a16="http://schemas.microsoft.com/office/drawing/2014/main" id="{E2DF601A-42D6-8397-2075-05D2A8A1B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186" y="2234606"/>
                <a:ext cx="476604" cy="410305"/>
              </a:xfrm>
              <a:prstGeom prst="rect">
                <a:avLst/>
              </a:prstGeom>
              <a:blipFill>
                <a:blip r:embed="rId10"/>
                <a:stretch>
                  <a:fillRect t="-22388" r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29" name="直接箭头连接符 5128">
            <a:extLst>
              <a:ext uri="{FF2B5EF4-FFF2-40B4-BE49-F238E27FC236}">
                <a16:creationId xmlns:a16="http://schemas.microsoft.com/office/drawing/2014/main" id="{B674FF4A-65D4-D894-EEB1-F5E9BC3FE65A}"/>
              </a:ext>
            </a:extLst>
          </p:cNvPr>
          <p:cNvCxnSpPr>
            <a:cxnSpLocks/>
          </p:cNvCxnSpPr>
          <p:nvPr/>
        </p:nvCxnSpPr>
        <p:spPr>
          <a:xfrm flipH="1" flipV="1">
            <a:off x="4371087" y="5099775"/>
            <a:ext cx="15240" cy="856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文本框 5126">
                <a:extLst>
                  <a:ext uri="{FF2B5EF4-FFF2-40B4-BE49-F238E27FC236}">
                    <a16:creationId xmlns:a16="http://schemas.microsoft.com/office/drawing/2014/main" id="{A275A6D4-3BD4-FA0E-018B-BC799AC2647F}"/>
                  </a:ext>
                </a:extLst>
              </p:cNvPr>
              <p:cNvSpPr txBox="1"/>
              <p:nvPr/>
            </p:nvSpPr>
            <p:spPr>
              <a:xfrm>
                <a:off x="3926903" y="4949264"/>
                <a:ext cx="37792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27" name="文本框 5126">
                <a:extLst>
                  <a:ext uri="{FF2B5EF4-FFF2-40B4-BE49-F238E27FC236}">
                    <a16:creationId xmlns:a16="http://schemas.microsoft.com/office/drawing/2014/main" id="{A275A6D4-3BD4-FA0E-018B-BC799AC2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6903" y="4949264"/>
                <a:ext cx="377924" cy="410305"/>
              </a:xfrm>
              <a:prstGeom prst="rect">
                <a:avLst/>
              </a:prstGeom>
              <a:blipFill>
                <a:blip r:embed="rId11"/>
                <a:stretch>
                  <a:fillRect t="-22388" r="-30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文本框 5127">
                <a:extLst>
                  <a:ext uri="{FF2B5EF4-FFF2-40B4-BE49-F238E27FC236}">
                    <a16:creationId xmlns:a16="http://schemas.microsoft.com/office/drawing/2014/main" id="{19E30BA5-D27A-95F6-3AFE-1E636CD0F84D}"/>
                  </a:ext>
                </a:extLst>
              </p:cNvPr>
              <p:cNvSpPr txBox="1"/>
              <p:nvPr/>
            </p:nvSpPr>
            <p:spPr>
              <a:xfrm>
                <a:off x="5045997" y="4983360"/>
                <a:ext cx="476604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28" name="文本框 5127">
                <a:extLst>
                  <a:ext uri="{FF2B5EF4-FFF2-40B4-BE49-F238E27FC236}">
                    <a16:creationId xmlns:a16="http://schemas.microsoft.com/office/drawing/2014/main" id="{19E30BA5-D27A-95F6-3AFE-1E636CD0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997" y="4983360"/>
                <a:ext cx="476604" cy="410305"/>
              </a:xfrm>
              <a:prstGeom prst="rect">
                <a:avLst/>
              </a:prstGeom>
              <a:blipFill>
                <a:blip r:embed="rId12"/>
                <a:stretch>
                  <a:fillRect t="-22059" r="-2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2" name="箭头: 右 5131">
            <a:extLst>
              <a:ext uri="{FF2B5EF4-FFF2-40B4-BE49-F238E27FC236}">
                <a16:creationId xmlns:a16="http://schemas.microsoft.com/office/drawing/2014/main" id="{AAB89615-506A-5C45-36F7-34438030A298}"/>
              </a:ext>
            </a:extLst>
          </p:cNvPr>
          <p:cNvSpPr/>
          <p:nvPr/>
        </p:nvSpPr>
        <p:spPr>
          <a:xfrm>
            <a:off x="5524012" y="2446151"/>
            <a:ext cx="1350827" cy="68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reversal</a:t>
            </a:r>
          </a:p>
        </p:txBody>
      </p:sp>
      <p:sp>
        <p:nvSpPr>
          <p:cNvPr id="5133" name="箭头: 右 5132">
            <a:extLst>
              <a:ext uri="{FF2B5EF4-FFF2-40B4-BE49-F238E27FC236}">
                <a16:creationId xmlns:a16="http://schemas.microsoft.com/office/drawing/2014/main" id="{807EE1BE-E5F3-3D93-5877-2B1150AD57D2}"/>
              </a:ext>
            </a:extLst>
          </p:cNvPr>
          <p:cNvSpPr/>
          <p:nvPr/>
        </p:nvSpPr>
        <p:spPr>
          <a:xfrm>
            <a:off x="8398784" y="2446151"/>
            <a:ext cx="1350827" cy="6857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reversal</a:t>
            </a:r>
          </a:p>
        </p:txBody>
      </p:sp>
      <p:grpSp>
        <p:nvGrpSpPr>
          <p:cNvPr id="5137" name="组合 5136">
            <a:extLst>
              <a:ext uri="{FF2B5EF4-FFF2-40B4-BE49-F238E27FC236}">
                <a16:creationId xmlns:a16="http://schemas.microsoft.com/office/drawing/2014/main" id="{3A532021-23E2-3175-B936-B6F6DDEA7766}"/>
              </a:ext>
            </a:extLst>
          </p:cNvPr>
          <p:cNvGrpSpPr/>
          <p:nvPr/>
        </p:nvGrpSpPr>
        <p:grpSpPr>
          <a:xfrm>
            <a:off x="4386327" y="3558273"/>
            <a:ext cx="1629205" cy="1350827"/>
            <a:chOff x="4410163" y="3387291"/>
            <a:chExt cx="1629205" cy="1350827"/>
          </a:xfrm>
        </p:grpSpPr>
        <p:sp>
          <p:nvSpPr>
            <p:cNvPr id="5134" name="箭头: 右 5133">
              <a:extLst>
                <a:ext uri="{FF2B5EF4-FFF2-40B4-BE49-F238E27FC236}">
                  <a16:creationId xmlns:a16="http://schemas.microsoft.com/office/drawing/2014/main" id="{C1621ACD-6134-B711-E783-4DAFD4CA3828}"/>
                </a:ext>
              </a:extLst>
            </p:cNvPr>
            <p:cNvSpPr/>
            <p:nvPr/>
          </p:nvSpPr>
          <p:spPr>
            <a:xfrm rot="5400000">
              <a:off x="4077629" y="3719825"/>
              <a:ext cx="1350827" cy="68576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36" name="文本框 5135">
              <a:extLst>
                <a:ext uri="{FF2B5EF4-FFF2-40B4-BE49-F238E27FC236}">
                  <a16:creationId xmlns:a16="http://schemas.microsoft.com/office/drawing/2014/main" id="{87449814-2341-B4E0-A089-E2C2DAD0C89C}"/>
                </a:ext>
              </a:extLst>
            </p:cNvPr>
            <p:cNvSpPr txBox="1"/>
            <p:nvPr/>
          </p:nvSpPr>
          <p:spPr>
            <a:xfrm>
              <a:off x="4951378" y="3773376"/>
              <a:ext cx="108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 reversal</a:t>
              </a:r>
              <a:endParaRPr lang="en-US" dirty="0"/>
            </a:p>
          </p:txBody>
        </p:sp>
      </p:grpSp>
      <p:sp>
        <p:nvSpPr>
          <p:cNvPr id="5139" name="椭圆 5138">
            <a:extLst>
              <a:ext uri="{FF2B5EF4-FFF2-40B4-BE49-F238E27FC236}">
                <a16:creationId xmlns:a16="http://schemas.microsoft.com/office/drawing/2014/main" id="{123D54EF-0BE1-D3EF-15CB-5832848DDEA4}"/>
              </a:ext>
            </a:extLst>
          </p:cNvPr>
          <p:cNvSpPr/>
          <p:nvPr/>
        </p:nvSpPr>
        <p:spPr>
          <a:xfrm>
            <a:off x="7204208" y="3287757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140" name="椭圆 5139">
            <a:extLst>
              <a:ext uri="{FF2B5EF4-FFF2-40B4-BE49-F238E27FC236}">
                <a16:creationId xmlns:a16="http://schemas.microsoft.com/office/drawing/2014/main" id="{DF8DD149-17D8-7FBA-30AF-04C1978E3EA8}"/>
              </a:ext>
            </a:extLst>
          </p:cNvPr>
          <p:cNvSpPr/>
          <p:nvPr/>
        </p:nvSpPr>
        <p:spPr>
          <a:xfrm>
            <a:off x="7183684" y="2251915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5144" name="椭圆 5143">
            <a:extLst>
              <a:ext uri="{FF2B5EF4-FFF2-40B4-BE49-F238E27FC236}">
                <a16:creationId xmlns:a16="http://schemas.microsoft.com/office/drawing/2014/main" id="{02665DF9-91BC-0795-7BC8-170D6E5ED09A}"/>
              </a:ext>
            </a:extLst>
          </p:cNvPr>
          <p:cNvSpPr/>
          <p:nvPr/>
        </p:nvSpPr>
        <p:spPr>
          <a:xfrm>
            <a:off x="4302665" y="2201667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145" name="椭圆 5144">
            <a:extLst>
              <a:ext uri="{FF2B5EF4-FFF2-40B4-BE49-F238E27FC236}">
                <a16:creationId xmlns:a16="http://schemas.microsoft.com/office/drawing/2014/main" id="{6DD73D43-8236-0A99-8E6C-2CA0436202BE}"/>
              </a:ext>
            </a:extLst>
          </p:cNvPr>
          <p:cNvSpPr/>
          <p:nvPr/>
        </p:nvSpPr>
        <p:spPr>
          <a:xfrm>
            <a:off x="4322859" y="3227600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grpSp>
        <p:nvGrpSpPr>
          <p:cNvPr id="5146" name="组合 5145">
            <a:extLst>
              <a:ext uri="{FF2B5EF4-FFF2-40B4-BE49-F238E27FC236}">
                <a16:creationId xmlns:a16="http://schemas.microsoft.com/office/drawing/2014/main" id="{BCC5500B-26A8-4CB4-714B-E6A165032A3F}"/>
              </a:ext>
            </a:extLst>
          </p:cNvPr>
          <p:cNvGrpSpPr/>
          <p:nvPr/>
        </p:nvGrpSpPr>
        <p:grpSpPr>
          <a:xfrm>
            <a:off x="4637001" y="2719509"/>
            <a:ext cx="755904" cy="291638"/>
            <a:chOff x="2299851" y="2567141"/>
            <a:chExt cx="755904" cy="291638"/>
          </a:xfrm>
        </p:grpSpPr>
        <p:sp>
          <p:nvSpPr>
            <p:cNvPr id="5147" name="Arc 160">
              <a:extLst>
                <a:ext uri="{FF2B5EF4-FFF2-40B4-BE49-F238E27FC236}">
                  <a16:creationId xmlns:a16="http://schemas.microsoft.com/office/drawing/2014/main" id="{97E1D175-A580-4577-D8DE-7B2B5A7EB221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48" name="Down Arrow 161">
              <a:extLst>
                <a:ext uri="{FF2B5EF4-FFF2-40B4-BE49-F238E27FC236}">
                  <a16:creationId xmlns:a16="http://schemas.microsoft.com/office/drawing/2014/main" id="{62227293-D003-D602-0B8D-C85826E721FF}"/>
                </a:ext>
              </a:extLst>
            </p:cNvPr>
            <p:cNvSpPr/>
            <p:nvPr/>
          </p:nvSpPr>
          <p:spPr>
            <a:xfrm rot="7486666">
              <a:off x="2938509" y="254054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5151" name="组合 5150">
            <a:extLst>
              <a:ext uri="{FF2B5EF4-FFF2-40B4-BE49-F238E27FC236}">
                <a16:creationId xmlns:a16="http://schemas.microsoft.com/office/drawing/2014/main" id="{1274F9B3-5A15-9A0D-6302-C845D5B78ADF}"/>
              </a:ext>
            </a:extLst>
          </p:cNvPr>
          <p:cNvGrpSpPr/>
          <p:nvPr/>
        </p:nvGrpSpPr>
        <p:grpSpPr>
          <a:xfrm>
            <a:off x="7500213" y="2684094"/>
            <a:ext cx="755904" cy="291638"/>
            <a:chOff x="2299851" y="2567141"/>
            <a:chExt cx="755904" cy="291638"/>
          </a:xfrm>
        </p:grpSpPr>
        <p:sp>
          <p:nvSpPr>
            <p:cNvPr id="5152" name="Arc 160">
              <a:extLst>
                <a:ext uri="{FF2B5EF4-FFF2-40B4-BE49-F238E27FC236}">
                  <a16:creationId xmlns:a16="http://schemas.microsoft.com/office/drawing/2014/main" id="{CCFFEC06-64E8-FB8A-87AA-7BF168757365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53" name="Down Arrow 161">
              <a:extLst>
                <a:ext uri="{FF2B5EF4-FFF2-40B4-BE49-F238E27FC236}">
                  <a16:creationId xmlns:a16="http://schemas.microsoft.com/office/drawing/2014/main" id="{70842D53-49A3-E9A6-4C96-8AFD2E0AC2FE}"/>
                </a:ext>
              </a:extLst>
            </p:cNvPr>
            <p:cNvSpPr/>
            <p:nvPr/>
          </p:nvSpPr>
          <p:spPr>
            <a:xfrm rot="7486666">
              <a:off x="2938509" y="254054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5154" name="组合 5153">
            <a:extLst>
              <a:ext uri="{FF2B5EF4-FFF2-40B4-BE49-F238E27FC236}">
                <a16:creationId xmlns:a16="http://schemas.microsoft.com/office/drawing/2014/main" id="{421E7FDD-5840-CEE7-47B7-52DE543B4656}"/>
              </a:ext>
            </a:extLst>
          </p:cNvPr>
          <p:cNvGrpSpPr/>
          <p:nvPr/>
        </p:nvGrpSpPr>
        <p:grpSpPr>
          <a:xfrm>
            <a:off x="10374821" y="2672075"/>
            <a:ext cx="755904" cy="301387"/>
            <a:chOff x="2299851" y="2557392"/>
            <a:chExt cx="755904" cy="301387"/>
          </a:xfrm>
        </p:grpSpPr>
        <p:sp>
          <p:nvSpPr>
            <p:cNvPr id="5155" name="Arc 160">
              <a:extLst>
                <a:ext uri="{FF2B5EF4-FFF2-40B4-BE49-F238E27FC236}">
                  <a16:creationId xmlns:a16="http://schemas.microsoft.com/office/drawing/2014/main" id="{92249AB4-48FA-1CEC-D6D5-607357C31C30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56" name="Down Arrow 161">
              <a:extLst>
                <a:ext uri="{FF2B5EF4-FFF2-40B4-BE49-F238E27FC236}">
                  <a16:creationId xmlns:a16="http://schemas.microsoft.com/office/drawing/2014/main" id="{543779B4-A999-7496-BC90-A3EF6603E256}"/>
                </a:ext>
              </a:extLst>
            </p:cNvPr>
            <p:cNvSpPr/>
            <p:nvPr/>
          </p:nvSpPr>
          <p:spPr>
            <a:xfrm rot="14150575">
              <a:off x="2398392" y="251899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157" name="椭圆 5156">
            <a:extLst>
              <a:ext uri="{FF2B5EF4-FFF2-40B4-BE49-F238E27FC236}">
                <a16:creationId xmlns:a16="http://schemas.microsoft.com/office/drawing/2014/main" id="{DA951CF5-BBE3-06B5-A9B2-3926782D2CCC}"/>
              </a:ext>
            </a:extLst>
          </p:cNvPr>
          <p:cNvSpPr/>
          <p:nvPr/>
        </p:nvSpPr>
        <p:spPr>
          <a:xfrm>
            <a:off x="10020705" y="2215843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158" name="椭圆 5157">
            <a:extLst>
              <a:ext uri="{FF2B5EF4-FFF2-40B4-BE49-F238E27FC236}">
                <a16:creationId xmlns:a16="http://schemas.microsoft.com/office/drawing/2014/main" id="{6FC7D1D3-E4BE-C492-6925-BA5EE03ABFD1}"/>
              </a:ext>
            </a:extLst>
          </p:cNvPr>
          <p:cNvSpPr/>
          <p:nvPr/>
        </p:nvSpPr>
        <p:spPr>
          <a:xfrm>
            <a:off x="10040899" y="3241776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sp>
        <p:nvSpPr>
          <p:cNvPr id="5160" name="椭圆 5159">
            <a:extLst>
              <a:ext uri="{FF2B5EF4-FFF2-40B4-BE49-F238E27FC236}">
                <a16:creationId xmlns:a16="http://schemas.microsoft.com/office/drawing/2014/main" id="{064C4A4B-8CBF-921A-B11B-AE84B0DCA434}"/>
              </a:ext>
            </a:extLst>
          </p:cNvPr>
          <p:cNvSpPr/>
          <p:nvPr/>
        </p:nvSpPr>
        <p:spPr>
          <a:xfrm>
            <a:off x="4302665" y="4959776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161" name="椭圆 5160">
            <a:extLst>
              <a:ext uri="{FF2B5EF4-FFF2-40B4-BE49-F238E27FC236}">
                <a16:creationId xmlns:a16="http://schemas.microsoft.com/office/drawing/2014/main" id="{B485C093-A7E8-AF69-0AF6-6C2EA3760068}"/>
              </a:ext>
            </a:extLst>
          </p:cNvPr>
          <p:cNvSpPr/>
          <p:nvPr/>
        </p:nvSpPr>
        <p:spPr>
          <a:xfrm>
            <a:off x="4322859" y="5974892"/>
            <a:ext cx="140054" cy="139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grpSp>
        <p:nvGrpSpPr>
          <p:cNvPr id="5165" name="组合 5164">
            <a:extLst>
              <a:ext uri="{FF2B5EF4-FFF2-40B4-BE49-F238E27FC236}">
                <a16:creationId xmlns:a16="http://schemas.microsoft.com/office/drawing/2014/main" id="{F01F5F3A-1BD9-C72F-9F32-9FD242A0D4E7}"/>
              </a:ext>
            </a:extLst>
          </p:cNvPr>
          <p:cNvGrpSpPr/>
          <p:nvPr/>
        </p:nvGrpSpPr>
        <p:grpSpPr>
          <a:xfrm>
            <a:off x="4633392" y="5392672"/>
            <a:ext cx="755904" cy="301387"/>
            <a:chOff x="2299851" y="2557392"/>
            <a:chExt cx="755904" cy="301387"/>
          </a:xfrm>
        </p:grpSpPr>
        <p:sp>
          <p:nvSpPr>
            <p:cNvPr id="5166" name="Arc 160">
              <a:extLst>
                <a:ext uri="{FF2B5EF4-FFF2-40B4-BE49-F238E27FC236}">
                  <a16:creationId xmlns:a16="http://schemas.microsoft.com/office/drawing/2014/main" id="{1E63A343-5095-080A-EA9F-34BFE948B79A}"/>
                </a:ext>
              </a:extLst>
            </p:cNvPr>
            <p:cNvSpPr/>
            <p:nvPr/>
          </p:nvSpPr>
          <p:spPr>
            <a:xfrm rot="10800000">
              <a:off x="2299851" y="2567141"/>
              <a:ext cx="755904" cy="291638"/>
            </a:xfrm>
            <a:prstGeom prst="arc">
              <a:avLst>
                <a:gd name="adj1" fmla="val 9738548"/>
                <a:gd name="adj2" fmla="val 1064345"/>
              </a:avLst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5167" name="Down Arrow 161">
              <a:extLst>
                <a:ext uri="{FF2B5EF4-FFF2-40B4-BE49-F238E27FC236}">
                  <a16:creationId xmlns:a16="http://schemas.microsoft.com/office/drawing/2014/main" id="{2A87269D-FB28-AA40-29DF-8DB29E8CF832}"/>
                </a:ext>
              </a:extLst>
            </p:cNvPr>
            <p:cNvSpPr/>
            <p:nvPr/>
          </p:nvSpPr>
          <p:spPr>
            <a:xfrm rot="14150575">
              <a:off x="2398392" y="2518993"/>
              <a:ext cx="71667" cy="148465"/>
            </a:xfrm>
            <a:prstGeom prst="downArrow">
              <a:avLst>
                <a:gd name="adj1" fmla="val 44300"/>
                <a:gd name="adj2" fmla="val 297771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168" name="矩形: 圆角 5167">
            <a:extLst>
              <a:ext uri="{FF2B5EF4-FFF2-40B4-BE49-F238E27FC236}">
                <a16:creationId xmlns:a16="http://schemas.microsoft.com/office/drawing/2014/main" id="{4410D836-1A42-5889-ADD8-45FA9E8A965E}"/>
              </a:ext>
            </a:extLst>
          </p:cNvPr>
          <p:cNvSpPr/>
          <p:nvPr/>
        </p:nvSpPr>
        <p:spPr>
          <a:xfrm>
            <a:off x="1377244" y="2065867"/>
            <a:ext cx="2042825" cy="149240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6711E9C-159B-AD5E-47C8-1B09EFFA7303}"/>
                  </a:ext>
                </a:extLst>
              </p:cNvPr>
              <p:cNvSpPr txBox="1"/>
              <p:nvPr/>
            </p:nvSpPr>
            <p:spPr>
              <a:xfrm>
                <a:off x="6732232" y="5731848"/>
                <a:ext cx="3735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6711E9C-159B-AD5E-47C8-1B09EFFA7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232" y="5731848"/>
                <a:ext cx="373579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D0CC43-ED65-262D-7E12-CAE66F20EBDA}"/>
              </a:ext>
            </a:extLst>
          </p:cNvPr>
          <p:cNvGrpSpPr/>
          <p:nvPr/>
        </p:nvGrpSpPr>
        <p:grpSpPr>
          <a:xfrm>
            <a:off x="3738923" y="2065867"/>
            <a:ext cx="7163425" cy="4173059"/>
            <a:chOff x="3738923" y="2065867"/>
            <a:chExt cx="7163425" cy="4173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A8EAB44-DAC3-28E9-E513-9F8524BC327D}"/>
                    </a:ext>
                  </a:extLst>
                </p:cNvPr>
                <p:cNvSpPr txBox="1"/>
                <p:nvPr/>
              </p:nvSpPr>
              <p:spPr>
                <a:xfrm>
                  <a:off x="6732232" y="4212662"/>
                  <a:ext cx="41701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By flipping the spin (i.e.,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r>
                    <a:rPr lang="en-US" dirty="0"/>
                    <a:t>), you will measure an energy difference.</a:t>
                  </a: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A8EAB44-DAC3-28E9-E513-9F8524BC3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32" y="4212662"/>
                  <a:ext cx="4170116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1170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9E9B179-D872-1825-778D-196AAE20982F}"/>
                </a:ext>
              </a:extLst>
            </p:cNvPr>
            <p:cNvSpPr/>
            <p:nvPr/>
          </p:nvSpPr>
          <p:spPr>
            <a:xfrm>
              <a:off x="3738923" y="2065867"/>
              <a:ext cx="2205165" cy="4173059"/>
            </a:xfrm>
            <a:prstGeom prst="round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10E695E-AC39-8C80-9C51-B91577FFD448}"/>
              </a:ext>
            </a:extLst>
          </p:cNvPr>
          <p:cNvGrpSpPr/>
          <p:nvPr/>
        </p:nvGrpSpPr>
        <p:grpSpPr>
          <a:xfrm>
            <a:off x="6279578" y="3381775"/>
            <a:ext cx="4188450" cy="2061579"/>
            <a:chOff x="6279578" y="3381775"/>
            <a:chExt cx="4188450" cy="2061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2D8678E-7690-AB0C-46E4-30D190BE962C}"/>
                    </a:ext>
                  </a:extLst>
                </p:cNvPr>
                <p:cNvSpPr txBox="1"/>
                <p:nvPr/>
              </p:nvSpPr>
              <p:spPr>
                <a:xfrm>
                  <a:off x="6732232" y="5074022"/>
                  <a:ext cx="37357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92D8678E-7690-AB0C-46E4-30D190BE9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32" y="5074022"/>
                  <a:ext cx="373579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F38B47D5-BE48-42E4-FA77-BB3E42AFFA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9578" y="3381775"/>
              <a:ext cx="36421" cy="204673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389C6D-D3B2-17A6-1D00-EE60B8D5B98C}"/>
                    </a:ext>
                  </a:extLst>
                </p:cNvPr>
                <p:cNvSpPr txBox="1"/>
                <p:nvPr/>
              </p:nvSpPr>
              <p:spPr>
                <a:xfrm>
                  <a:off x="6368448" y="3742892"/>
                  <a:ext cx="390876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3389C6D-D3B2-17A6-1D00-EE60B8D5B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448" y="3742892"/>
                  <a:ext cx="390876" cy="40293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133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BDA79-04FD-4007-AB4D-D3397A21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molecule? Better sensitivity!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D97092-308D-745E-7347-CDC22ACBE33E}"/>
                  </a:ext>
                </a:extLst>
              </p:cNvPr>
              <p:cNvSpPr txBox="1"/>
              <p:nvPr/>
            </p:nvSpPr>
            <p:spPr>
              <a:xfrm>
                <a:off x="930494" y="1749948"/>
                <a:ext cx="3735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D97092-308D-745E-7347-CDC22ACBE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94" y="1749948"/>
                <a:ext cx="373579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3BEF75-26C0-F1D0-8DCF-49ED4B1BF7CC}"/>
                  </a:ext>
                </a:extLst>
              </p:cNvPr>
              <p:cNvSpPr txBox="1"/>
              <p:nvPr/>
            </p:nvSpPr>
            <p:spPr>
              <a:xfrm>
                <a:off x="1025608" y="2200104"/>
                <a:ext cx="5070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field, we can measure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which means better sensitivity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03BEF75-26C0-F1D0-8DCF-49ED4B1BF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08" y="2200104"/>
                <a:ext cx="5070392" cy="646331"/>
              </a:xfrm>
              <a:prstGeom prst="rect">
                <a:avLst/>
              </a:prstGeom>
              <a:blipFill>
                <a:blip r:embed="rId3"/>
                <a:stretch>
                  <a:fillRect l="-96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2A5AB82A-EA53-2FDF-1E0B-3CAC09E8F4C4}"/>
              </a:ext>
            </a:extLst>
          </p:cNvPr>
          <p:cNvGrpSpPr/>
          <p:nvPr/>
        </p:nvGrpSpPr>
        <p:grpSpPr>
          <a:xfrm>
            <a:off x="1025608" y="2987302"/>
            <a:ext cx="5070393" cy="2973394"/>
            <a:chOff x="1025608" y="2987302"/>
            <a:chExt cx="5070393" cy="2973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190225D-E14A-09D3-379F-6C1358ECD55E}"/>
                    </a:ext>
                  </a:extLst>
                </p:cNvPr>
                <p:cNvSpPr txBox="1"/>
                <p:nvPr/>
              </p:nvSpPr>
              <p:spPr>
                <a:xfrm>
                  <a:off x="1025609" y="5314365"/>
                  <a:ext cx="507039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Lab E field (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~100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en-US" dirty="0"/>
                    <a:t>) can polarize the internal molecule E field (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~1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en-US" dirty="0"/>
                    <a:t>)</a:t>
                  </a:r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9190225D-E14A-09D3-379F-6C1358ECD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609" y="5314365"/>
                  <a:ext cx="507039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962"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AA0AFD8-F238-AB7F-A702-35EC41DFB4B8}"/>
                </a:ext>
              </a:extLst>
            </p:cNvPr>
            <p:cNvGrpSpPr/>
            <p:nvPr/>
          </p:nvGrpSpPr>
          <p:grpSpPr>
            <a:xfrm>
              <a:off x="1025608" y="2987302"/>
              <a:ext cx="4692354" cy="2035849"/>
              <a:chOff x="1025608" y="2987302"/>
              <a:chExt cx="4692354" cy="2035849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9F307E0B-4FEF-A566-90EF-F162D3FD0EE5}"/>
                  </a:ext>
                </a:extLst>
              </p:cNvPr>
              <p:cNvGrpSpPr/>
              <p:nvPr/>
            </p:nvGrpSpPr>
            <p:grpSpPr>
              <a:xfrm>
                <a:off x="2063938" y="3074721"/>
                <a:ext cx="2659884" cy="1948430"/>
                <a:chOff x="2785982" y="3220645"/>
                <a:chExt cx="2659884" cy="1948430"/>
              </a:xfrm>
            </p:grpSpPr>
            <p:grpSp>
              <p:nvGrpSpPr>
                <p:cNvPr id="9" name="Group 99">
                  <a:extLst>
                    <a:ext uri="{FF2B5EF4-FFF2-40B4-BE49-F238E27FC236}">
                      <a16:creationId xmlns:a16="http://schemas.microsoft.com/office/drawing/2014/main" id="{1CEE3F03-05D6-B860-C2D6-343ABE290B68}"/>
                    </a:ext>
                  </a:extLst>
                </p:cNvPr>
                <p:cNvGrpSpPr/>
                <p:nvPr/>
              </p:nvGrpSpPr>
              <p:grpSpPr>
                <a:xfrm>
                  <a:off x="4519757" y="3511220"/>
                  <a:ext cx="746419" cy="1089057"/>
                  <a:chOff x="7092057" y="4005629"/>
                  <a:chExt cx="1185691" cy="1729971"/>
                </a:xfrm>
              </p:grpSpPr>
              <p:sp>
                <p:nvSpPr>
                  <p:cNvPr id="10" name="Arc 111">
                    <a:extLst>
                      <a:ext uri="{FF2B5EF4-FFF2-40B4-BE49-F238E27FC236}">
                        <a16:creationId xmlns:a16="http://schemas.microsoft.com/office/drawing/2014/main" id="{A8A56136-D547-0C59-B222-70D25DE39350}"/>
                      </a:ext>
                    </a:extLst>
                  </p:cNvPr>
                  <p:cNvSpPr/>
                  <p:nvPr/>
                </p:nvSpPr>
                <p:spPr>
                  <a:xfrm>
                    <a:off x="7416678" y="4008480"/>
                    <a:ext cx="802327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1" name="Arc 112">
                    <a:extLst>
                      <a:ext uri="{FF2B5EF4-FFF2-40B4-BE49-F238E27FC236}">
                        <a16:creationId xmlns:a16="http://schemas.microsoft.com/office/drawing/2014/main" id="{336D0420-645B-18A3-6DF8-7D020725B59E}"/>
                      </a:ext>
                    </a:extLst>
                  </p:cNvPr>
                  <p:cNvSpPr/>
                  <p:nvPr/>
                </p:nvSpPr>
                <p:spPr>
                  <a:xfrm flipH="1">
                    <a:off x="7153355" y="4005629"/>
                    <a:ext cx="894196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2" name="Arc 113">
                    <a:extLst>
                      <a:ext uri="{FF2B5EF4-FFF2-40B4-BE49-F238E27FC236}">
                        <a16:creationId xmlns:a16="http://schemas.microsoft.com/office/drawing/2014/main" id="{B62F2DAD-B63A-1715-54DB-0257BF1EC4E0}"/>
                      </a:ext>
                    </a:extLst>
                  </p:cNvPr>
                  <p:cNvSpPr/>
                  <p:nvPr/>
                </p:nvSpPr>
                <p:spPr>
                  <a:xfrm>
                    <a:off x="7489649" y="4011120"/>
                    <a:ext cx="464377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3" name="Arc 114">
                    <a:extLst>
                      <a:ext uri="{FF2B5EF4-FFF2-40B4-BE49-F238E27FC236}">
                        <a16:creationId xmlns:a16="http://schemas.microsoft.com/office/drawing/2014/main" id="{7FA0518F-00E6-4E22-C553-38BD569905B5}"/>
                      </a:ext>
                    </a:extLst>
                  </p:cNvPr>
                  <p:cNvSpPr/>
                  <p:nvPr/>
                </p:nvSpPr>
                <p:spPr>
                  <a:xfrm flipH="1">
                    <a:off x="7454980" y="4013928"/>
                    <a:ext cx="439404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4" name="Down Arrow 115">
                    <a:extLst>
                      <a:ext uri="{FF2B5EF4-FFF2-40B4-BE49-F238E27FC236}">
                        <a16:creationId xmlns:a16="http://schemas.microsoft.com/office/drawing/2014/main" id="{18D39698-19CC-AD34-7DD7-FDDFE0F27699}"/>
                      </a:ext>
                    </a:extLst>
                  </p:cNvPr>
                  <p:cNvSpPr/>
                  <p:nvPr/>
                </p:nvSpPr>
                <p:spPr>
                  <a:xfrm>
                    <a:off x="7092057" y="4656051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5" name="Down Arrow 116">
                    <a:extLst>
                      <a:ext uri="{FF2B5EF4-FFF2-40B4-BE49-F238E27FC236}">
                        <a16:creationId xmlns:a16="http://schemas.microsoft.com/office/drawing/2014/main" id="{2B3B2476-3AF1-F626-3169-DFFC89D464FA}"/>
                      </a:ext>
                    </a:extLst>
                  </p:cNvPr>
                  <p:cNvSpPr/>
                  <p:nvPr/>
                </p:nvSpPr>
                <p:spPr>
                  <a:xfrm>
                    <a:off x="7390618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6" name="Down Arrow 117">
                    <a:extLst>
                      <a:ext uri="{FF2B5EF4-FFF2-40B4-BE49-F238E27FC236}">
                        <a16:creationId xmlns:a16="http://schemas.microsoft.com/office/drawing/2014/main" id="{A380CFAB-1BB8-1F64-A621-AF9A15ABE231}"/>
                      </a:ext>
                    </a:extLst>
                  </p:cNvPr>
                  <p:cNvSpPr/>
                  <p:nvPr/>
                </p:nvSpPr>
                <p:spPr>
                  <a:xfrm>
                    <a:off x="7887871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17" name="Down Arrow 118">
                    <a:extLst>
                      <a:ext uri="{FF2B5EF4-FFF2-40B4-BE49-F238E27FC236}">
                        <a16:creationId xmlns:a16="http://schemas.microsoft.com/office/drawing/2014/main" id="{A9A87BCF-2EDA-A37D-B213-1D95434B4568}"/>
                      </a:ext>
                    </a:extLst>
                  </p:cNvPr>
                  <p:cNvSpPr/>
                  <p:nvPr/>
                </p:nvSpPr>
                <p:spPr>
                  <a:xfrm>
                    <a:off x="8157167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18" name="Group 78">
                  <a:extLst>
                    <a:ext uri="{FF2B5EF4-FFF2-40B4-BE49-F238E27FC236}">
                      <a16:creationId xmlns:a16="http://schemas.microsoft.com/office/drawing/2014/main" id="{94D7798C-7122-8D77-6B6A-24A7CEBF96CA}"/>
                    </a:ext>
                  </a:extLst>
                </p:cNvPr>
                <p:cNvGrpSpPr/>
                <p:nvPr/>
              </p:nvGrpSpPr>
              <p:grpSpPr>
                <a:xfrm>
                  <a:off x="2948855" y="3511257"/>
                  <a:ext cx="746419" cy="1089057"/>
                  <a:chOff x="7092057" y="4005629"/>
                  <a:chExt cx="1185691" cy="1729971"/>
                </a:xfrm>
              </p:grpSpPr>
              <p:sp>
                <p:nvSpPr>
                  <p:cNvPr id="19" name="Arc 90">
                    <a:extLst>
                      <a:ext uri="{FF2B5EF4-FFF2-40B4-BE49-F238E27FC236}">
                        <a16:creationId xmlns:a16="http://schemas.microsoft.com/office/drawing/2014/main" id="{87C221F7-5667-85D0-1706-E827473A9AB9}"/>
                      </a:ext>
                    </a:extLst>
                  </p:cNvPr>
                  <p:cNvSpPr/>
                  <p:nvPr/>
                </p:nvSpPr>
                <p:spPr>
                  <a:xfrm>
                    <a:off x="7416678" y="4008480"/>
                    <a:ext cx="802327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0" name="Arc 91">
                    <a:extLst>
                      <a:ext uri="{FF2B5EF4-FFF2-40B4-BE49-F238E27FC236}">
                        <a16:creationId xmlns:a16="http://schemas.microsoft.com/office/drawing/2014/main" id="{48612969-50B8-0033-BF21-00AC9DA952C2}"/>
                      </a:ext>
                    </a:extLst>
                  </p:cNvPr>
                  <p:cNvSpPr/>
                  <p:nvPr/>
                </p:nvSpPr>
                <p:spPr>
                  <a:xfrm flipH="1">
                    <a:off x="7153355" y="4005629"/>
                    <a:ext cx="894196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1" name="Arc 92">
                    <a:extLst>
                      <a:ext uri="{FF2B5EF4-FFF2-40B4-BE49-F238E27FC236}">
                        <a16:creationId xmlns:a16="http://schemas.microsoft.com/office/drawing/2014/main" id="{E1295CC4-BDE1-8A42-98B4-6BC1293C6A89}"/>
                      </a:ext>
                    </a:extLst>
                  </p:cNvPr>
                  <p:cNvSpPr/>
                  <p:nvPr/>
                </p:nvSpPr>
                <p:spPr>
                  <a:xfrm>
                    <a:off x="7489649" y="4011120"/>
                    <a:ext cx="464377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2" name="Arc 93">
                    <a:extLst>
                      <a:ext uri="{FF2B5EF4-FFF2-40B4-BE49-F238E27FC236}">
                        <a16:creationId xmlns:a16="http://schemas.microsoft.com/office/drawing/2014/main" id="{3213AB1D-6286-80E8-2946-DD5D5527F18F}"/>
                      </a:ext>
                    </a:extLst>
                  </p:cNvPr>
                  <p:cNvSpPr/>
                  <p:nvPr/>
                </p:nvSpPr>
                <p:spPr>
                  <a:xfrm flipH="1">
                    <a:off x="7454980" y="4013928"/>
                    <a:ext cx="439404" cy="1721672"/>
                  </a:xfrm>
                  <a:prstGeom prst="arc">
                    <a:avLst>
                      <a:gd name="adj1" fmla="val 16243305"/>
                      <a:gd name="adj2" fmla="val 5393394"/>
                    </a:avLst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3" name="Down Arrow 94">
                    <a:extLst>
                      <a:ext uri="{FF2B5EF4-FFF2-40B4-BE49-F238E27FC236}">
                        <a16:creationId xmlns:a16="http://schemas.microsoft.com/office/drawing/2014/main" id="{76153554-005F-F460-02E5-123708FC08F2}"/>
                      </a:ext>
                    </a:extLst>
                  </p:cNvPr>
                  <p:cNvSpPr/>
                  <p:nvPr/>
                </p:nvSpPr>
                <p:spPr>
                  <a:xfrm>
                    <a:off x="7092057" y="4656051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4" name="Down Arrow 95">
                    <a:extLst>
                      <a:ext uri="{FF2B5EF4-FFF2-40B4-BE49-F238E27FC236}">
                        <a16:creationId xmlns:a16="http://schemas.microsoft.com/office/drawing/2014/main" id="{E0F64E83-6947-62A8-89AD-51AC29A60325}"/>
                      </a:ext>
                    </a:extLst>
                  </p:cNvPr>
                  <p:cNvSpPr/>
                  <p:nvPr/>
                </p:nvSpPr>
                <p:spPr>
                  <a:xfrm>
                    <a:off x="7390618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5" name="Down Arrow 96">
                    <a:extLst>
                      <a:ext uri="{FF2B5EF4-FFF2-40B4-BE49-F238E27FC236}">
                        <a16:creationId xmlns:a16="http://schemas.microsoft.com/office/drawing/2014/main" id="{888F04FA-FB52-65A4-7F69-F1D853AC26C7}"/>
                      </a:ext>
                    </a:extLst>
                  </p:cNvPr>
                  <p:cNvSpPr/>
                  <p:nvPr/>
                </p:nvSpPr>
                <p:spPr>
                  <a:xfrm>
                    <a:off x="7887871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26" name="Down Arrow 97">
                    <a:extLst>
                      <a:ext uri="{FF2B5EF4-FFF2-40B4-BE49-F238E27FC236}">
                        <a16:creationId xmlns:a16="http://schemas.microsoft.com/office/drawing/2014/main" id="{0542C53A-D702-4635-179A-3C8C3986E569}"/>
                      </a:ext>
                    </a:extLst>
                  </p:cNvPr>
                  <p:cNvSpPr/>
                  <p:nvPr/>
                </p:nvSpPr>
                <p:spPr>
                  <a:xfrm>
                    <a:off x="8157167" y="4654019"/>
                    <a:ext cx="120581" cy="424892"/>
                  </a:xfrm>
                  <a:prstGeom prst="downArrow">
                    <a:avLst>
                      <a:gd name="adj1" fmla="val 0"/>
                      <a:gd name="adj2" fmla="val 326744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sp>
              <p:nvSpPr>
                <p:cNvPr id="27" name="文本框 40">
                  <a:extLst>
                    <a:ext uri="{FF2B5EF4-FFF2-40B4-BE49-F238E27FC236}">
                      <a16:creationId xmlns:a16="http://schemas.microsoft.com/office/drawing/2014/main" id="{942D5FC7-0832-3275-F639-79D94E9F8FAF}"/>
                    </a:ext>
                  </a:extLst>
                </p:cNvPr>
                <p:cNvSpPr txBox="1"/>
                <p:nvPr/>
              </p:nvSpPr>
              <p:spPr>
                <a:xfrm>
                  <a:off x="3024141" y="4791747"/>
                  <a:ext cx="60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m&lt;0</a:t>
                  </a:r>
                </a:p>
              </p:txBody>
            </p:sp>
            <p:sp>
              <p:nvSpPr>
                <p:cNvPr id="28" name="文本框 40">
                  <a:extLst>
                    <a:ext uri="{FF2B5EF4-FFF2-40B4-BE49-F238E27FC236}">
                      <a16:creationId xmlns:a16="http://schemas.microsoft.com/office/drawing/2014/main" id="{F0337E85-AD0B-0185-6978-752C50EDDD40}"/>
                    </a:ext>
                  </a:extLst>
                </p:cNvPr>
                <p:cNvSpPr txBox="1"/>
                <p:nvPr/>
              </p:nvSpPr>
              <p:spPr>
                <a:xfrm>
                  <a:off x="4641052" y="4799743"/>
                  <a:ext cx="60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m&gt;0</a:t>
                  </a:r>
                </a:p>
              </p:txBody>
            </p:sp>
            <p:grpSp>
              <p:nvGrpSpPr>
                <p:cNvPr id="29" name="Group 167">
                  <a:extLst>
                    <a:ext uri="{FF2B5EF4-FFF2-40B4-BE49-F238E27FC236}">
                      <a16:creationId xmlns:a16="http://schemas.microsoft.com/office/drawing/2014/main" id="{F0476323-9F6B-5263-D002-603FA48358C6}"/>
                    </a:ext>
                  </a:extLst>
                </p:cNvPr>
                <p:cNvGrpSpPr/>
                <p:nvPr/>
              </p:nvGrpSpPr>
              <p:grpSpPr>
                <a:xfrm>
                  <a:off x="2785982" y="3786852"/>
                  <a:ext cx="1059296" cy="408691"/>
                  <a:chOff x="5714211" y="2555930"/>
                  <a:chExt cx="1059296" cy="408691"/>
                </a:xfrm>
              </p:grpSpPr>
              <p:sp>
                <p:nvSpPr>
                  <p:cNvPr id="30" name="Arc 168">
                    <a:extLst>
                      <a:ext uri="{FF2B5EF4-FFF2-40B4-BE49-F238E27FC236}">
                        <a16:creationId xmlns:a16="http://schemas.microsoft.com/office/drawing/2014/main" id="{31713C7D-E9F0-6E34-935E-0FC9992E85A1}"/>
                      </a:ext>
                    </a:extLst>
                  </p:cNvPr>
                  <p:cNvSpPr/>
                  <p:nvPr/>
                </p:nvSpPr>
                <p:spPr>
                  <a:xfrm>
                    <a:off x="5714211" y="2555930"/>
                    <a:ext cx="1059296" cy="408691"/>
                  </a:xfrm>
                  <a:prstGeom prst="arc">
                    <a:avLst>
                      <a:gd name="adj1" fmla="val 9738548"/>
                      <a:gd name="adj2" fmla="val 1064345"/>
                    </a:avLst>
                  </a:prstGeom>
                  <a:noFill/>
                  <a:ln w="285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31" name="Down Arrow 169">
                    <a:extLst>
                      <a:ext uri="{FF2B5EF4-FFF2-40B4-BE49-F238E27FC236}">
                        <a16:creationId xmlns:a16="http://schemas.microsoft.com/office/drawing/2014/main" id="{79DD4113-C060-CFB7-8EED-19741DD2C528}"/>
                      </a:ext>
                    </a:extLst>
                  </p:cNvPr>
                  <p:cNvSpPr/>
                  <p:nvPr/>
                </p:nvSpPr>
                <p:spPr>
                  <a:xfrm rot="3339955">
                    <a:off x="6564010" y="2851086"/>
                    <a:ext cx="71667" cy="148465"/>
                  </a:xfrm>
                  <a:prstGeom prst="downArrow">
                    <a:avLst>
                      <a:gd name="adj1" fmla="val 44300"/>
                      <a:gd name="adj2" fmla="val 297771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34" name="Group 170">
                  <a:extLst>
                    <a:ext uri="{FF2B5EF4-FFF2-40B4-BE49-F238E27FC236}">
                      <a16:creationId xmlns:a16="http://schemas.microsoft.com/office/drawing/2014/main" id="{483C1090-1572-1ECC-139A-8031A1EA45F8}"/>
                    </a:ext>
                  </a:extLst>
                </p:cNvPr>
                <p:cNvGrpSpPr/>
                <p:nvPr/>
              </p:nvGrpSpPr>
              <p:grpSpPr>
                <a:xfrm rot="10800000">
                  <a:off x="4386570" y="3845848"/>
                  <a:ext cx="1059296" cy="408691"/>
                  <a:chOff x="5714211" y="2555930"/>
                  <a:chExt cx="1059296" cy="408691"/>
                </a:xfrm>
              </p:grpSpPr>
              <p:sp>
                <p:nvSpPr>
                  <p:cNvPr id="35" name="Arc 171">
                    <a:extLst>
                      <a:ext uri="{FF2B5EF4-FFF2-40B4-BE49-F238E27FC236}">
                        <a16:creationId xmlns:a16="http://schemas.microsoft.com/office/drawing/2014/main" id="{6532F455-62EC-0EE5-611C-B967EE4CA1BE}"/>
                      </a:ext>
                    </a:extLst>
                  </p:cNvPr>
                  <p:cNvSpPr/>
                  <p:nvPr/>
                </p:nvSpPr>
                <p:spPr>
                  <a:xfrm>
                    <a:off x="5714211" y="2555930"/>
                    <a:ext cx="1059296" cy="408691"/>
                  </a:xfrm>
                  <a:prstGeom prst="arc">
                    <a:avLst>
                      <a:gd name="adj1" fmla="val 9738548"/>
                      <a:gd name="adj2" fmla="val 1064345"/>
                    </a:avLst>
                  </a:prstGeom>
                  <a:noFill/>
                  <a:ln w="285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  <p:sp>
                <p:nvSpPr>
                  <p:cNvPr id="36" name="Down Arrow 172">
                    <a:extLst>
                      <a:ext uri="{FF2B5EF4-FFF2-40B4-BE49-F238E27FC236}">
                        <a16:creationId xmlns:a16="http://schemas.microsoft.com/office/drawing/2014/main" id="{91174852-3799-7C2E-3686-7D8AA8427CE4}"/>
                      </a:ext>
                    </a:extLst>
                  </p:cNvPr>
                  <p:cNvSpPr/>
                  <p:nvPr/>
                </p:nvSpPr>
                <p:spPr>
                  <a:xfrm rot="17205172">
                    <a:off x="5858473" y="2833856"/>
                    <a:ext cx="71667" cy="148465"/>
                  </a:xfrm>
                  <a:prstGeom prst="downArrow">
                    <a:avLst>
                      <a:gd name="adj1" fmla="val 44300"/>
                      <a:gd name="adj2" fmla="val 297771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N"/>
                  </a:p>
                </p:txBody>
              </p:sp>
            </p:grpSp>
            <p:grpSp>
              <p:nvGrpSpPr>
                <p:cNvPr id="38" name="Group 120">
                  <a:extLst>
                    <a:ext uri="{FF2B5EF4-FFF2-40B4-BE49-F238E27FC236}">
                      <a16:creationId xmlns:a16="http://schemas.microsoft.com/office/drawing/2014/main" id="{850AA482-4C19-42B3-72C5-CC9F632D75FE}"/>
                    </a:ext>
                  </a:extLst>
                </p:cNvPr>
                <p:cNvGrpSpPr/>
                <p:nvPr/>
              </p:nvGrpSpPr>
              <p:grpSpPr>
                <a:xfrm>
                  <a:off x="2888308" y="3220682"/>
                  <a:ext cx="682332" cy="1476113"/>
                  <a:chOff x="5950350" y="3787976"/>
                  <a:chExt cx="804457" cy="1740311"/>
                </a:xfrm>
              </p:grpSpPr>
              <p:sp>
                <p:nvSpPr>
                  <p:cNvPr id="42" name="矩形 26">
                    <a:extLst>
                      <a:ext uri="{FF2B5EF4-FFF2-40B4-BE49-F238E27FC236}">
                        <a16:creationId xmlns:a16="http://schemas.microsoft.com/office/drawing/2014/main" id="{CF1C84E1-8DEE-7345-85DB-3B9D140357BA}"/>
                      </a:ext>
                    </a:extLst>
                  </p:cNvPr>
                  <p:cNvSpPr/>
                  <p:nvPr/>
                </p:nvSpPr>
                <p:spPr>
                  <a:xfrm rot="17661468">
                    <a:off x="5916449" y="4395259"/>
                    <a:ext cx="633054" cy="40885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00FF00"/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矩形 27">
                    <a:extLst>
                      <a:ext uri="{FF2B5EF4-FFF2-40B4-BE49-F238E27FC236}">
                        <a16:creationId xmlns:a16="http://schemas.microsoft.com/office/drawing/2014/main" id="{79C71902-C14B-BCC3-B7F8-5F7FF4855E54}"/>
                      </a:ext>
                    </a:extLst>
                  </p:cNvPr>
                  <p:cNvSpPr/>
                  <p:nvPr/>
                </p:nvSpPr>
                <p:spPr>
                  <a:xfrm rot="14466184">
                    <a:off x="5995300" y="5088226"/>
                    <a:ext cx="535148" cy="3393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FF0000"/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椭圆 29">
                    <a:extLst>
                      <a:ext uri="{FF2B5EF4-FFF2-40B4-BE49-F238E27FC236}">
                        <a16:creationId xmlns:a16="http://schemas.microsoft.com/office/drawing/2014/main" id="{AF525B11-5D3F-A132-44C1-CF17683D98D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50004" y="4589025"/>
                    <a:ext cx="335509" cy="33481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3300">
                          <a:shade val="30000"/>
                          <a:satMod val="115000"/>
                        </a:srgbClr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FF3300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0" name="椭圆 30">
                    <a:extLst>
                      <a:ext uri="{FF2B5EF4-FFF2-40B4-BE49-F238E27FC236}">
                        <a16:creationId xmlns:a16="http://schemas.microsoft.com/office/drawing/2014/main" id="{3E9F3604-FF26-BEDB-43D4-D88C1DA47FB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355178" y="5285640"/>
                    <a:ext cx="239819" cy="24547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椭圆 28">
                    <a:extLst>
                      <a:ext uri="{FF2B5EF4-FFF2-40B4-BE49-F238E27FC236}">
                        <a16:creationId xmlns:a16="http://schemas.microsoft.com/office/drawing/2014/main" id="{D7B5A2E1-14CD-4F01-4E70-260800869670}"/>
                      </a:ext>
                    </a:extLst>
                  </p:cNvPr>
                  <p:cNvSpPr/>
                  <p:nvPr/>
                </p:nvSpPr>
                <p:spPr>
                  <a:xfrm>
                    <a:off x="6195367" y="3787976"/>
                    <a:ext cx="559440" cy="55767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0"/>
                          <a:lumOff val="100000"/>
                        </a:schemeClr>
                      </a:gs>
                      <a:gs pos="54000">
                        <a:srgbClr val="00FF00"/>
                      </a:gs>
                      <a:gs pos="100000">
                        <a:srgbClr val="17A11A"/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" name="Group 100">
                  <a:extLst>
                    <a:ext uri="{FF2B5EF4-FFF2-40B4-BE49-F238E27FC236}">
                      <a16:creationId xmlns:a16="http://schemas.microsoft.com/office/drawing/2014/main" id="{E2CE27B3-38F6-B519-278B-757A4DE33CBC}"/>
                    </a:ext>
                  </a:extLst>
                </p:cNvPr>
                <p:cNvGrpSpPr/>
                <p:nvPr/>
              </p:nvGrpSpPr>
              <p:grpSpPr>
                <a:xfrm rot="16200000">
                  <a:off x="4062320" y="3617535"/>
                  <a:ext cx="1476113" cy="682334"/>
                  <a:chOff x="5232301" y="4747645"/>
                  <a:chExt cx="2344811" cy="1083888"/>
                </a:xfrm>
              </p:grpSpPr>
              <p:sp>
                <p:nvSpPr>
                  <p:cNvPr id="63" name="矩形 26">
                    <a:extLst>
                      <a:ext uri="{FF2B5EF4-FFF2-40B4-BE49-F238E27FC236}">
                        <a16:creationId xmlns:a16="http://schemas.microsoft.com/office/drawing/2014/main" id="{D0EE555A-E612-D711-D7E2-D985548F3EB6}"/>
                      </a:ext>
                    </a:extLst>
                  </p:cNvPr>
                  <p:cNvSpPr/>
                  <p:nvPr/>
                </p:nvSpPr>
                <p:spPr>
                  <a:xfrm rot="1461468">
                    <a:off x="6304871" y="5100899"/>
                    <a:ext cx="852946" cy="55086"/>
                  </a:xfrm>
                  <a:prstGeom prst="rect">
                    <a:avLst/>
                  </a:prstGeom>
                  <a:gradFill>
                    <a:gsLst>
                      <a:gs pos="0">
                        <a:srgbClr val="FF0000"/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00FF00"/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矩形 27">
                    <a:extLst>
                      <a:ext uri="{FF2B5EF4-FFF2-40B4-BE49-F238E27FC236}">
                        <a16:creationId xmlns:a16="http://schemas.microsoft.com/office/drawing/2014/main" id="{FAB36624-404B-0594-D16B-D93DA9AE052D}"/>
                      </a:ext>
                    </a:extLst>
                  </p:cNvPr>
                  <p:cNvSpPr/>
                  <p:nvPr/>
                </p:nvSpPr>
                <p:spPr>
                  <a:xfrm rot="19866184">
                    <a:off x="5441841" y="5145866"/>
                    <a:ext cx="721033" cy="4571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FF0000"/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椭圆 29">
                    <a:extLst>
                      <a:ext uri="{FF2B5EF4-FFF2-40B4-BE49-F238E27FC236}">
                        <a16:creationId xmlns:a16="http://schemas.microsoft.com/office/drawing/2014/main" id="{204319D3-60DF-FADE-97F9-988EC9AAABCD}"/>
                      </a:ext>
                    </a:extLst>
                  </p:cNvPr>
                  <p:cNvSpPr/>
                  <p:nvPr/>
                </p:nvSpPr>
                <p:spPr>
                  <a:xfrm>
                    <a:off x="6046234" y="4747645"/>
                    <a:ext cx="452048" cy="451118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3300">
                          <a:shade val="30000"/>
                          <a:satMod val="115000"/>
                        </a:srgbClr>
                      </a:gs>
                      <a:gs pos="50000">
                        <a:srgbClr val="FF3300">
                          <a:shade val="67500"/>
                          <a:satMod val="115000"/>
                        </a:srgbClr>
                      </a:gs>
                      <a:gs pos="100000">
                        <a:srgbClr val="FF3300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0" name="椭圆 30">
                    <a:extLst>
                      <a:ext uri="{FF2B5EF4-FFF2-40B4-BE49-F238E27FC236}">
                        <a16:creationId xmlns:a16="http://schemas.microsoft.com/office/drawing/2014/main" id="{F7E5D130-EACC-E8CB-8FD9-79C10EB892AC}"/>
                      </a:ext>
                    </a:extLst>
                  </p:cNvPr>
                  <p:cNvSpPr/>
                  <p:nvPr/>
                </p:nvSpPr>
                <p:spPr>
                  <a:xfrm>
                    <a:off x="5232301" y="5289281"/>
                    <a:ext cx="323120" cy="33074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椭圆 28">
                    <a:extLst>
                      <a:ext uri="{FF2B5EF4-FFF2-40B4-BE49-F238E27FC236}">
                        <a16:creationId xmlns:a16="http://schemas.microsoft.com/office/drawing/2014/main" id="{1F986BAA-A8F2-F012-CB24-A2C8EE3634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24540" y="5078961"/>
                    <a:ext cx="753763" cy="75138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0"/>
                          <a:lumOff val="100000"/>
                        </a:schemeClr>
                      </a:gs>
                      <a:gs pos="54000">
                        <a:srgbClr val="00FF00"/>
                      </a:gs>
                      <a:gs pos="100000">
                        <a:srgbClr val="17A11A"/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2" name="Group 173">
                  <a:extLst>
                    <a:ext uri="{FF2B5EF4-FFF2-40B4-BE49-F238E27FC236}">
                      <a16:creationId xmlns:a16="http://schemas.microsoft.com/office/drawing/2014/main" id="{48F7C319-127F-634D-E68E-1C7D5E271A41}"/>
                    </a:ext>
                  </a:extLst>
                </p:cNvPr>
                <p:cNvGrpSpPr/>
                <p:nvPr/>
              </p:nvGrpSpPr>
              <p:grpSpPr>
                <a:xfrm>
                  <a:off x="3268850" y="3920962"/>
                  <a:ext cx="295273" cy="469969"/>
                  <a:chOff x="10750880" y="4261851"/>
                  <a:chExt cx="295273" cy="469969"/>
                </a:xfrm>
              </p:grpSpPr>
              <p:cxnSp>
                <p:nvCxnSpPr>
                  <p:cNvPr id="83" name="直接箭头连接符 11">
                    <a:extLst>
                      <a:ext uri="{FF2B5EF4-FFF2-40B4-BE49-F238E27FC236}">
                        <a16:creationId xmlns:a16="http://schemas.microsoft.com/office/drawing/2014/main" id="{A676605F-516B-1B66-E976-9677C2A72C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832406" y="4342101"/>
                    <a:ext cx="0" cy="206360"/>
                  </a:xfrm>
                  <a:prstGeom prst="straightConnector1">
                    <a:avLst/>
                  </a:prstGeom>
                  <a:ln w="381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椭圆 84">
                    <a:extLst>
                      <a:ext uri="{FF2B5EF4-FFF2-40B4-BE49-F238E27FC236}">
                        <a16:creationId xmlns:a16="http://schemas.microsoft.com/office/drawing/2014/main" id="{BF89B9E1-0033-262E-536D-C84A53DE9121}"/>
                      </a:ext>
                    </a:extLst>
                  </p:cNvPr>
                  <p:cNvSpPr/>
                  <p:nvPr/>
                </p:nvSpPr>
                <p:spPr>
                  <a:xfrm>
                    <a:off x="10770744" y="4261851"/>
                    <a:ext cx="123324" cy="12623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7030A0">
                          <a:shade val="30000"/>
                          <a:satMod val="115000"/>
                        </a:srgbClr>
                      </a:gs>
                      <a:gs pos="50000">
                        <a:srgbClr val="7030A0">
                          <a:shade val="67500"/>
                          <a:satMod val="115000"/>
                        </a:srgbClr>
                      </a:gs>
                      <a:gs pos="100000">
                        <a:srgbClr val="7030A0">
                          <a:shade val="100000"/>
                          <a:satMod val="115000"/>
                          <a:alpha val="40000"/>
                        </a:srgb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/>
                      <a:t>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文本框 19">
                        <a:extLst>
                          <a:ext uri="{FF2B5EF4-FFF2-40B4-BE49-F238E27FC236}">
                            <a16:creationId xmlns:a16="http://schemas.microsoft.com/office/drawing/2014/main" id="{286ACDDA-8E0C-6AF4-5D85-2F3CE722B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750880" y="4462772"/>
                        <a:ext cx="295273" cy="2690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sz="10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1000" b="1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7" name="文本框 19">
                        <a:extLst>
                          <a:ext uri="{FF2B5EF4-FFF2-40B4-BE49-F238E27FC236}">
                            <a16:creationId xmlns:a16="http://schemas.microsoft.com/office/drawing/2014/main" id="{7210096C-90F4-48C2-0351-6ECE6F6F5F9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50880" y="4462772"/>
                        <a:ext cx="295273" cy="269048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9" name="Group 178">
                  <a:extLst>
                    <a:ext uri="{FF2B5EF4-FFF2-40B4-BE49-F238E27FC236}">
                      <a16:creationId xmlns:a16="http://schemas.microsoft.com/office/drawing/2014/main" id="{020C59E6-F299-38E8-0BC8-2D2B7DF6866E}"/>
                    </a:ext>
                  </a:extLst>
                </p:cNvPr>
                <p:cNvGrpSpPr/>
                <p:nvPr/>
              </p:nvGrpSpPr>
              <p:grpSpPr>
                <a:xfrm>
                  <a:off x="4842706" y="3765523"/>
                  <a:ext cx="295273" cy="425820"/>
                  <a:chOff x="10768858" y="3962264"/>
                  <a:chExt cx="295273" cy="425820"/>
                </a:xfrm>
              </p:grpSpPr>
              <p:cxnSp>
                <p:nvCxnSpPr>
                  <p:cNvPr id="102" name="直接箭头连接符 11">
                    <a:extLst>
                      <a:ext uri="{FF2B5EF4-FFF2-40B4-BE49-F238E27FC236}">
                        <a16:creationId xmlns:a16="http://schemas.microsoft.com/office/drawing/2014/main" id="{03662C67-B6C7-0029-366F-CFD124E848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832406" y="4115140"/>
                    <a:ext cx="0" cy="226961"/>
                  </a:xfrm>
                  <a:prstGeom prst="straightConnector1">
                    <a:avLst/>
                  </a:prstGeom>
                  <a:ln w="38100">
                    <a:solidFill>
                      <a:srgbClr val="7030A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3" name="椭圆 84">
                    <a:extLst>
                      <a:ext uri="{FF2B5EF4-FFF2-40B4-BE49-F238E27FC236}">
                        <a16:creationId xmlns:a16="http://schemas.microsoft.com/office/drawing/2014/main" id="{28D498FE-6346-2120-A0E4-ED10DDE04A92}"/>
                      </a:ext>
                    </a:extLst>
                  </p:cNvPr>
                  <p:cNvSpPr/>
                  <p:nvPr/>
                </p:nvSpPr>
                <p:spPr>
                  <a:xfrm>
                    <a:off x="10770744" y="4261851"/>
                    <a:ext cx="123324" cy="12623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7030A0">
                          <a:shade val="30000"/>
                          <a:satMod val="115000"/>
                        </a:srgbClr>
                      </a:gs>
                      <a:gs pos="50000">
                        <a:srgbClr val="7030A0">
                          <a:shade val="67500"/>
                          <a:satMod val="115000"/>
                        </a:srgbClr>
                      </a:gs>
                      <a:gs pos="100000">
                        <a:srgbClr val="7030A0">
                          <a:shade val="100000"/>
                          <a:satMod val="115000"/>
                          <a:alpha val="40000"/>
                        </a:srgb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/>
                      <a:t>e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文本框 19">
                        <a:extLst>
                          <a:ext uri="{FF2B5EF4-FFF2-40B4-BE49-F238E27FC236}">
                            <a16:creationId xmlns:a16="http://schemas.microsoft.com/office/drawing/2014/main" id="{8960B096-1662-C856-6971-E527E83C55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768858" y="3962264"/>
                        <a:ext cx="295273" cy="2690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sz="10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00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oMath>
                          </m:oMathPara>
                        </a14:m>
                        <a:endParaRPr lang="en-US" sz="1000" b="1" dirty="0">
                          <a:solidFill>
                            <a:srgbClr val="7030A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2" name="文本框 19">
                        <a:extLst>
                          <a:ext uri="{FF2B5EF4-FFF2-40B4-BE49-F238E27FC236}">
                            <a16:creationId xmlns:a16="http://schemas.microsoft.com/office/drawing/2014/main" id="{9EFB9F12-0DAC-A1D7-1C94-2DACBD3D1C0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768858" y="3962264"/>
                        <a:ext cx="295273" cy="269048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C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cxnSp>
            <p:nvCxnSpPr>
              <p:cNvPr id="106" name="直接箭头连接符 11">
                <a:extLst>
                  <a:ext uri="{FF2B5EF4-FFF2-40B4-BE49-F238E27FC236}">
                    <a16:creationId xmlns:a16="http://schemas.microsoft.com/office/drawing/2014/main" id="{B44F0B2F-7DB7-3B93-9CE1-A3138E9D1D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67619" y="3588267"/>
                <a:ext cx="0" cy="12857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文本框 40">
                <a:extLst>
                  <a:ext uri="{FF2B5EF4-FFF2-40B4-BE49-F238E27FC236}">
                    <a16:creationId xmlns:a16="http://schemas.microsoft.com/office/drawing/2014/main" id="{3839F39A-3052-125A-7B21-3C9B696B6BE9}"/>
                  </a:ext>
                </a:extLst>
              </p:cNvPr>
              <p:cNvSpPr txBox="1"/>
              <p:nvPr/>
            </p:nvSpPr>
            <p:spPr>
              <a:xfrm>
                <a:off x="1025608" y="2987302"/>
                <a:ext cx="1076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Quantum Axis</a:t>
                </a:r>
              </a:p>
            </p:txBody>
          </p:sp>
          <p:cxnSp>
            <p:nvCxnSpPr>
              <p:cNvPr id="125" name="直接箭头连接符 11">
                <a:extLst>
                  <a:ext uri="{FF2B5EF4-FFF2-40B4-BE49-F238E27FC236}">
                    <a16:creationId xmlns:a16="http://schemas.microsoft.com/office/drawing/2014/main" id="{74EB5218-E864-6C26-3A59-00A438785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9918" y="3581316"/>
                <a:ext cx="0" cy="127265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文本框 40">
                <a:extLst>
                  <a:ext uri="{FF2B5EF4-FFF2-40B4-BE49-F238E27FC236}">
                    <a16:creationId xmlns:a16="http://schemas.microsoft.com/office/drawing/2014/main" id="{D96D4C6C-4638-827D-3DC3-8B7796A1E2D4}"/>
                  </a:ext>
                </a:extLst>
              </p:cNvPr>
              <p:cNvSpPr txBox="1"/>
              <p:nvPr/>
            </p:nvSpPr>
            <p:spPr>
              <a:xfrm>
                <a:off x="4641873" y="3245788"/>
                <a:ext cx="107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 field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72" name="文本框 7171">
                <a:extLst>
                  <a:ext uri="{FF2B5EF4-FFF2-40B4-BE49-F238E27FC236}">
                    <a16:creationId xmlns:a16="http://schemas.microsoft.com/office/drawing/2014/main" id="{5C62F75B-49A0-1493-44E8-0E59887BF0EB}"/>
                  </a:ext>
                </a:extLst>
              </p:cNvPr>
              <p:cNvSpPr txBox="1"/>
              <p:nvPr/>
            </p:nvSpPr>
            <p:spPr>
              <a:xfrm>
                <a:off x="4061572" y="6065414"/>
                <a:ext cx="14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better!</a:t>
                </a:r>
              </a:p>
            </p:txBody>
          </p:sp>
        </mc:Choice>
        <mc:Fallback xmlns="">
          <p:sp>
            <p:nvSpPr>
              <p:cNvPr id="7172" name="文本框 7171">
                <a:extLst>
                  <a:ext uri="{FF2B5EF4-FFF2-40B4-BE49-F238E27FC236}">
                    <a16:creationId xmlns:a16="http://schemas.microsoft.com/office/drawing/2014/main" id="{5C62F75B-49A0-1493-44E8-0E59887B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72" y="6065414"/>
                <a:ext cx="1415279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C02A308F-ABC5-2137-BDE6-F3552861B7B4}"/>
              </a:ext>
            </a:extLst>
          </p:cNvPr>
          <p:cNvGrpSpPr/>
          <p:nvPr/>
        </p:nvGrpSpPr>
        <p:grpSpPr>
          <a:xfrm>
            <a:off x="6305524" y="1403266"/>
            <a:ext cx="5628392" cy="5308488"/>
            <a:chOff x="6305524" y="1403266"/>
            <a:chExt cx="5628392" cy="5308488"/>
          </a:xfrm>
        </p:grpSpPr>
        <p:pic>
          <p:nvPicPr>
            <p:cNvPr id="7169" name="图片 7168" descr="图示&#10;&#10;描述已自动生成">
              <a:extLst>
                <a:ext uri="{FF2B5EF4-FFF2-40B4-BE49-F238E27FC236}">
                  <a16:creationId xmlns:a16="http://schemas.microsoft.com/office/drawing/2014/main" id="{FE31FB0E-681E-D742-8771-47323DC8A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2" t="2486" r="1845" b="2486"/>
            <a:stretch/>
          </p:blipFill>
          <p:spPr>
            <a:xfrm>
              <a:off x="6675135" y="2566569"/>
              <a:ext cx="5196132" cy="2818779"/>
            </a:xfrm>
            <a:prstGeom prst="rect">
              <a:avLst/>
            </a:prstGeom>
          </p:spPr>
        </p:pic>
        <p:sp>
          <p:nvSpPr>
            <p:cNvPr id="7174" name="文本框 7173">
              <a:extLst>
                <a:ext uri="{FF2B5EF4-FFF2-40B4-BE49-F238E27FC236}">
                  <a16:creationId xmlns:a16="http://schemas.microsoft.com/office/drawing/2014/main" id="{D5B79659-978C-1CE1-7827-84FD4B46BB32}"/>
                </a:ext>
              </a:extLst>
            </p:cNvPr>
            <p:cNvSpPr txBox="1"/>
            <p:nvPr/>
          </p:nvSpPr>
          <p:spPr>
            <a:xfrm>
              <a:off x="6737785" y="1919225"/>
              <a:ext cx="51961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But how about the molecule E field alignment?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20B254D-D5AE-675E-B470-35111DC87675}"/>
                </a:ext>
              </a:extLst>
            </p:cNvPr>
            <p:cNvCxnSpPr/>
            <p:nvPr/>
          </p:nvCxnSpPr>
          <p:spPr>
            <a:xfrm>
              <a:off x="6305524" y="1403266"/>
              <a:ext cx="0" cy="53084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8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1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6ABDA79-04FD-4007-AB4D-D3397A2194A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Average over the Zeeman coupling term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6ABDA79-04FD-4007-AB4D-D3397A219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9B656AE5-CAA8-860B-7DBE-206701B88AA0}"/>
              </a:ext>
            </a:extLst>
          </p:cNvPr>
          <p:cNvGrpSpPr/>
          <p:nvPr/>
        </p:nvGrpSpPr>
        <p:grpSpPr>
          <a:xfrm>
            <a:off x="865173" y="2866780"/>
            <a:ext cx="4692354" cy="2035849"/>
            <a:chOff x="865173" y="2866780"/>
            <a:chExt cx="4692354" cy="2035849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9F307E0B-4FEF-A566-90EF-F162D3FD0EE5}"/>
                </a:ext>
              </a:extLst>
            </p:cNvPr>
            <p:cNvGrpSpPr/>
            <p:nvPr/>
          </p:nvGrpSpPr>
          <p:grpSpPr>
            <a:xfrm>
              <a:off x="1903503" y="2954199"/>
              <a:ext cx="2659884" cy="1948430"/>
              <a:chOff x="2785982" y="3220645"/>
              <a:chExt cx="2659884" cy="1948430"/>
            </a:xfrm>
          </p:grpSpPr>
          <p:grpSp>
            <p:nvGrpSpPr>
              <p:cNvPr id="9" name="Group 99">
                <a:extLst>
                  <a:ext uri="{FF2B5EF4-FFF2-40B4-BE49-F238E27FC236}">
                    <a16:creationId xmlns:a16="http://schemas.microsoft.com/office/drawing/2014/main" id="{1CEE3F03-05D6-B860-C2D6-343ABE290B68}"/>
                  </a:ext>
                </a:extLst>
              </p:cNvPr>
              <p:cNvGrpSpPr/>
              <p:nvPr/>
            </p:nvGrpSpPr>
            <p:grpSpPr>
              <a:xfrm>
                <a:off x="4519757" y="3511220"/>
                <a:ext cx="746419" cy="1089057"/>
                <a:chOff x="7092057" y="4005629"/>
                <a:chExt cx="1185691" cy="1729971"/>
              </a:xfrm>
            </p:grpSpPr>
            <p:sp>
              <p:nvSpPr>
                <p:cNvPr id="10" name="Arc 111">
                  <a:extLst>
                    <a:ext uri="{FF2B5EF4-FFF2-40B4-BE49-F238E27FC236}">
                      <a16:creationId xmlns:a16="http://schemas.microsoft.com/office/drawing/2014/main" id="{A8A56136-D547-0C59-B222-70D25DE39350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" name="Arc 112">
                  <a:extLst>
                    <a:ext uri="{FF2B5EF4-FFF2-40B4-BE49-F238E27FC236}">
                      <a16:creationId xmlns:a16="http://schemas.microsoft.com/office/drawing/2014/main" id="{336D0420-645B-18A3-6DF8-7D020725B59E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2" name="Arc 113">
                  <a:extLst>
                    <a:ext uri="{FF2B5EF4-FFF2-40B4-BE49-F238E27FC236}">
                      <a16:creationId xmlns:a16="http://schemas.microsoft.com/office/drawing/2014/main" id="{B62F2DAD-B63A-1715-54DB-0257BF1EC4E0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3" name="Arc 114">
                  <a:extLst>
                    <a:ext uri="{FF2B5EF4-FFF2-40B4-BE49-F238E27FC236}">
                      <a16:creationId xmlns:a16="http://schemas.microsoft.com/office/drawing/2014/main" id="{7FA0518F-00E6-4E22-C553-38BD569905B5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4" name="Down Arrow 115">
                  <a:extLst>
                    <a:ext uri="{FF2B5EF4-FFF2-40B4-BE49-F238E27FC236}">
                      <a16:creationId xmlns:a16="http://schemas.microsoft.com/office/drawing/2014/main" id="{18D39698-19CC-AD34-7DD7-FDDFE0F27699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5" name="Down Arrow 116">
                  <a:extLst>
                    <a:ext uri="{FF2B5EF4-FFF2-40B4-BE49-F238E27FC236}">
                      <a16:creationId xmlns:a16="http://schemas.microsoft.com/office/drawing/2014/main" id="{2B3B2476-3AF1-F626-3169-DFFC89D464FA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6" name="Down Arrow 117">
                  <a:extLst>
                    <a:ext uri="{FF2B5EF4-FFF2-40B4-BE49-F238E27FC236}">
                      <a16:creationId xmlns:a16="http://schemas.microsoft.com/office/drawing/2014/main" id="{A380CFAB-1BB8-1F64-A621-AF9A15ABE231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7" name="Down Arrow 118">
                  <a:extLst>
                    <a:ext uri="{FF2B5EF4-FFF2-40B4-BE49-F238E27FC236}">
                      <a16:creationId xmlns:a16="http://schemas.microsoft.com/office/drawing/2014/main" id="{A9A87BCF-2EDA-A37D-B213-1D95434B4568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18" name="Group 78">
                <a:extLst>
                  <a:ext uri="{FF2B5EF4-FFF2-40B4-BE49-F238E27FC236}">
                    <a16:creationId xmlns:a16="http://schemas.microsoft.com/office/drawing/2014/main" id="{94D7798C-7122-8D77-6B6A-24A7CEBF96CA}"/>
                  </a:ext>
                </a:extLst>
              </p:cNvPr>
              <p:cNvGrpSpPr/>
              <p:nvPr/>
            </p:nvGrpSpPr>
            <p:grpSpPr>
              <a:xfrm>
                <a:off x="2948855" y="3511257"/>
                <a:ext cx="746419" cy="1089057"/>
                <a:chOff x="7092057" y="4005629"/>
                <a:chExt cx="1185691" cy="1729971"/>
              </a:xfrm>
            </p:grpSpPr>
            <p:sp>
              <p:nvSpPr>
                <p:cNvPr id="19" name="Arc 90">
                  <a:extLst>
                    <a:ext uri="{FF2B5EF4-FFF2-40B4-BE49-F238E27FC236}">
                      <a16:creationId xmlns:a16="http://schemas.microsoft.com/office/drawing/2014/main" id="{87C221F7-5667-85D0-1706-E827473A9AB9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0" name="Arc 91">
                  <a:extLst>
                    <a:ext uri="{FF2B5EF4-FFF2-40B4-BE49-F238E27FC236}">
                      <a16:creationId xmlns:a16="http://schemas.microsoft.com/office/drawing/2014/main" id="{48612969-50B8-0033-BF21-00AC9DA952C2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1" name="Arc 92">
                  <a:extLst>
                    <a:ext uri="{FF2B5EF4-FFF2-40B4-BE49-F238E27FC236}">
                      <a16:creationId xmlns:a16="http://schemas.microsoft.com/office/drawing/2014/main" id="{E1295CC4-BDE1-8A42-98B4-6BC1293C6A89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2" name="Arc 93">
                  <a:extLst>
                    <a:ext uri="{FF2B5EF4-FFF2-40B4-BE49-F238E27FC236}">
                      <a16:creationId xmlns:a16="http://schemas.microsoft.com/office/drawing/2014/main" id="{3213AB1D-6286-80E8-2946-DD5D5527F18F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3" name="Down Arrow 94">
                  <a:extLst>
                    <a:ext uri="{FF2B5EF4-FFF2-40B4-BE49-F238E27FC236}">
                      <a16:creationId xmlns:a16="http://schemas.microsoft.com/office/drawing/2014/main" id="{76153554-005F-F460-02E5-123708FC08F2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4" name="Down Arrow 95">
                  <a:extLst>
                    <a:ext uri="{FF2B5EF4-FFF2-40B4-BE49-F238E27FC236}">
                      <a16:creationId xmlns:a16="http://schemas.microsoft.com/office/drawing/2014/main" id="{E0F64E83-6947-62A8-89AD-51AC29A60325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5" name="Down Arrow 96">
                  <a:extLst>
                    <a:ext uri="{FF2B5EF4-FFF2-40B4-BE49-F238E27FC236}">
                      <a16:creationId xmlns:a16="http://schemas.microsoft.com/office/drawing/2014/main" id="{888F04FA-FB52-65A4-7F69-F1D853AC26C7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26" name="Down Arrow 97">
                  <a:extLst>
                    <a:ext uri="{FF2B5EF4-FFF2-40B4-BE49-F238E27FC236}">
                      <a16:creationId xmlns:a16="http://schemas.microsoft.com/office/drawing/2014/main" id="{0542C53A-D702-4635-179A-3C8C3986E569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sp>
            <p:nvSpPr>
              <p:cNvPr id="27" name="文本框 40">
                <a:extLst>
                  <a:ext uri="{FF2B5EF4-FFF2-40B4-BE49-F238E27FC236}">
                    <a16:creationId xmlns:a16="http://schemas.microsoft.com/office/drawing/2014/main" id="{942D5FC7-0832-3275-F639-79D94E9F8FAF}"/>
                  </a:ext>
                </a:extLst>
              </p:cNvPr>
              <p:cNvSpPr txBox="1"/>
              <p:nvPr/>
            </p:nvSpPr>
            <p:spPr>
              <a:xfrm>
                <a:off x="3024141" y="4791747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m&lt;0</a:t>
                </a:r>
              </a:p>
            </p:txBody>
          </p:sp>
          <p:sp>
            <p:nvSpPr>
              <p:cNvPr id="28" name="文本框 40">
                <a:extLst>
                  <a:ext uri="{FF2B5EF4-FFF2-40B4-BE49-F238E27FC236}">
                    <a16:creationId xmlns:a16="http://schemas.microsoft.com/office/drawing/2014/main" id="{F0337E85-AD0B-0185-6978-752C50EDDD40}"/>
                  </a:ext>
                </a:extLst>
              </p:cNvPr>
              <p:cNvSpPr txBox="1"/>
              <p:nvPr/>
            </p:nvSpPr>
            <p:spPr>
              <a:xfrm>
                <a:off x="4641052" y="4799743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m&gt;0</a:t>
                </a:r>
              </a:p>
            </p:txBody>
          </p:sp>
          <p:grpSp>
            <p:nvGrpSpPr>
              <p:cNvPr id="29" name="Group 167">
                <a:extLst>
                  <a:ext uri="{FF2B5EF4-FFF2-40B4-BE49-F238E27FC236}">
                    <a16:creationId xmlns:a16="http://schemas.microsoft.com/office/drawing/2014/main" id="{F0476323-9F6B-5263-D002-603FA48358C6}"/>
                  </a:ext>
                </a:extLst>
              </p:cNvPr>
              <p:cNvGrpSpPr/>
              <p:nvPr/>
            </p:nvGrpSpPr>
            <p:grpSpPr>
              <a:xfrm>
                <a:off x="2785982" y="3786852"/>
                <a:ext cx="1059296" cy="408691"/>
                <a:chOff x="5714211" y="2555930"/>
                <a:chExt cx="1059296" cy="408691"/>
              </a:xfrm>
            </p:grpSpPr>
            <p:sp>
              <p:nvSpPr>
                <p:cNvPr id="30" name="Arc 168">
                  <a:extLst>
                    <a:ext uri="{FF2B5EF4-FFF2-40B4-BE49-F238E27FC236}">
                      <a16:creationId xmlns:a16="http://schemas.microsoft.com/office/drawing/2014/main" id="{31713C7D-E9F0-6E34-935E-0FC9992E85A1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1" name="Down Arrow 169">
                  <a:extLst>
                    <a:ext uri="{FF2B5EF4-FFF2-40B4-BE49-F238E27FC236}">
                      <a16:creationId xmlns:a16="http://schemas.microsoft.com/office/drawing/2014/main" id="{79DD4113-C060-CFB7-8EED-19741DD2C528}"/>
                    </a:ext>
                  </a:extLst>
                </p:cNvPr>
                <p:cNvSpPr/>
                <p:nvPr/>
              </p:nvSpPr>
              <p:spPr>
                <a:xfrm rot="3339955">
                  <a:off x="6564010" y="285108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34" name="Group 170">
                <a:extLst>
                  <a:ext uri="{FF2B5EF4-FFF2-40B4-BE49-F238E27FC236}">
                    <a16:creationId xmlns:a16="http://schemas.microsoft.com/office/drawing/2014/main" id="{483C1090-1572-1ECC-139A-8031A1EA45F8}"/>
                  </a:ext>
                </a:extLst>
              </p:cNvPr>
              <p:cNvGrpSpPr/>
              <p:nvPr/>
            </p:nvGrpSpPr>
            <p:grpSpPr>
              <a:xfrm rot="10800000">
                <a:off x="4386570" y="3845848"/>
                <a:ext cx="1059296" cy="408691"/>
                <a:chOff x="5714211" y="2555930"/>
                <a:chExt cx="1059296" cy="408691"/>
              </a:xfrm>
            </p:grpSpPr>
            <p:sp>
              <p:nvSpPr>
                <p:cNvPr id="35" name="Arc 171">
                  <a:extLst>
                    <a:ext uri="{FF2B5EF4-FFF2-40B4-BE49-F238E27FC236}">
                      <a16:creationId xmlns:a16="http://schemas.microsoft.com/office/drawing/2014/main" id="{6532F455-62EC-0EE5-611C-B967EE4CA1BE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36" name="Down Arrow 172">
                  <a:extLst>
                    <a:ext uri="{FF2B5EF4-FFF2-40B4-BE49-F238E27FC236}">
                      <a16:creationId xmlns:a16="http://schemas.microsoft.com/office/drawing/2014/main" id="{91174852-3799-7C2E-3686-7D8AA8427CE4}"/>
                    </a:ext>
                  </a:extLst>
                </p:cNvPr>
                <p:cNvSpPr/>
                <p:nvPr/>
              </p:nvSpPr>
              <p:spPr>
                <a:xfrm rot="17205172">
                  <a:off x="5858473" y="283385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38" name="Group 120">
                <a:extLst>
                  <a:ext uri="{FF2B5EF4-FFF2-40B4-BE49-F238E27FC236}">
                    <a16:creationId xmlns:a16="http://schemas.microsoft.com/office/drawing/2014/main" id="{850AA482-4C19-42B3-72C5-CC9F632D75FE}"/>
                  </a:ext>
                </a:extLst>
              </p:cNvPr>
              <p:cNvGrpSpPr/>
              <p:nvPr/>
            </p:nvGrpSpPr>
            <p:grpSpPr>
              <a:xfrm>
                <a:off x="2888308" y="3220682"/>
                <a:ext cx="682332" cy="1476113"/>
                <a:chOff x="5950350" y="3787976"/>
                <a:chExt cx="804457" cy="1740311"/>
              </a:xfrm>
            </p:grpSpPr>
            <p:sp>
              <p:nvSpPr>
                <p:cNvPr id="42" name="矩形 26">
                  <a:extLst>
                    <a:ext uri="{FF2B5EF4-FFF2-40B4-BE49-F238E27FC236}">
                      <a16:creationId xmlns:a16="http://schemas.microsoft.com/office/drawing/2014/main" id="{CF1C84E1-8DEE-7345-85DB-3B9D140357BA}"/>
                    </a:ext>
                  </a:extLst>
                </p:cNvPr>
                <p:cNvSpPr/>
                <p:nvPr/>
              </p:nvSpPr>
              <p:spPr>
                <a:xfrm rot="17661468">
                  <a:off x="5916449" y="4395259"/>
                  <a:ext cx="633054" cy="40885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矩形 27">
                  <a:extLst>
                    <a:ext uri="{FF2B5EF4-FFF2-40B4-BE49-F238E27FC236}">
                      <a16:creationId xmlns:a16="http://schemas.microsoft.com/office/drawing/2014/main" id="{79C71902-C14B-BCC3-B7F8-5F7FF4855E54}"/>
                    </a:ext>
                  </a:extLst>
                </p:cNvPr>
                <p:cNvSpPr/>
                <p:nvPr/>
              </p:nvSpPr>
              <p:spPr>
                <a:xfrm rot="14466184">
                  <a:off x="5995300" y="5088226"/>
                  <a:ext cx="535148" cy="33932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椭圆 29">
                  <a:extLst>
                    <a:ext uri="{FF2B5EF4-FFF2-40B4-BE49-F238E27FC236}">
                      <a16:creationId xmlns:a16="http://schemas.microsoft.com/office/drawing/2014/main" id="{AF525B11-5D3F-A132-44C1-CF17683D98D7}"/>
                    </a:ext>
                  </a:extLst>
                </p:cNvPr>
                <p:cNvSpPr/>
                <p:nvPr/>
              </p:nvSpPr>
              <p:spPr>
                <a:xfrm rot="16200000">
                  <a:off x="5950004" y="4589025"/>
                  <a:ext cx="335509" cy="3348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椭圆 30">
                  <a:extLst>
                    <a:ext uri="{FF2B5EF4-FFF2-40B4-BE49-F238E27FC236}">
                      <a16:creationId xmlns:a16="http://schemas.microsoft.com/office/drawing/2014/main" id="{3E9F3604-FF26-BEDB-43D4-D88C1DA47FBB}"/>
                    </a:ext>
                  </a:extLst>
                </p:cNvPr>
                <p:cNvSpPr/>
                <p:nvPr/>
              </p:nvSpPr>
              <p:spPr>
                <a:xfrm rot="16200000">
                  <a:off x="6355178" y="5285640"/>
                  <a:ext cx="239819" cy="2454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椭圆 28">
                  <a:extLst>
                    <a:ext uri="{FF2B5EF4-FFF2-40B4-BE49-F238E27FC236}">
                      <a16:creationId xmlns:a16="http://schemas.microsoft.com/office/drawing/2014/main" id="{D7B5A2E1-14CD-4F01-4E70-260800869670}"/>
                    </a:ext>
                  </a:extLst>
                </p:cNvPr>
                <p:cNvSpPr/>
                <p:nvPr/>
              </p:nvSpPr>
              <p:spPr>
                <a:xfrm>
                  <a:off x="6195367" y="3787976"/>
                  <a:ext cx="559440" cy="55767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2" name="Group 100">
                <a:extLst>
                  <a:ext uri="{FF2B5EF4-FFF2-40B4-BE49-F238E27FC236}">
                    <a16:creationId xmlns:a16="http://schemas.microsoft.com/office/drawing/2014/main" id="{E2CE27B3-38F6-B519-278B-757A4DE33CBC}"/>
                  </a:ext>
                </a:extLst>
              </p:cNvPr>
              <p:cNvGrpSpPr/>
              <p:nvPr/>
            </p:nvGrpSpPr>
            <p:grpSpPr>
              <a:xfrm rot="16200000">
                <a:off x="4062320" y="3617535"/>
                <a:ext cx="1476113" cy="682334"/>
                <a:chOff x="5232301" y="4747645"/>
                <a:chExt cx="2344811" cy="1083888"/>
              </a:xfrm>
            </p:grpSpPr>
            <p:sp>
              <p:nvSpPr>
                <p:cNvPr id="63" name="矩形 26">
                  <a:extLst>
                    <a:ext uri="{FF2B5EF4-FFF2-40B4-BE49-F238E27FC236}">
                      <a16:creationId xmlns:a16="http://schemas.microsoft.com/office/drawing/2014/main" id="{D0EE555A-E612-D711-D7E2-D985548F3EB6}"/>
                    </a:ext>
                  </a:extLst>
                </p:cNvPr>
                <p:cNvSpPr/>
                <p:nvPr/>
              </p:nvSpPr>
              <p:spPr>
                <a:xfrm rot="1461468">
                  <a:off x="6304871" y="5100899"/>
                  <a:ext cx="852946" cy="55086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矩形 27">
                  <a:extLst>
                    <a:ext uri="{FF2B5EF4-FFF2-40B4-BE49-F238E27FC236}">
                      <a16:creationId xmlns:a16="http://schemas.microsoft.com/office/drawing/2014/main" id="{FAB36624-404B-0594-D16B-D93DA9AE052D}"/>
                    </a:ext>
                  </a:extLst>
                </p:cNvPr>
                <p:cNvSpPr/>
                <p:nvPr/>
              </p:nvSpPr>
              <p:spPr>
                <a:xfrm rot="19866184">
                  <a:off x="5441841" y="5145866"/>
                  <a:ext cx="721033" cy="4571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椭圆 29">
                  <a:extLst>
                    <a:ext uri="{FF2B5EF4-FFF2-40B4-BE49-F238E27FC236}">
                      <a16:creationId xmlns:a16="http://schemas.microsoft.com/office/drawing/2014/main" id="{204319D3-60DF-FADE-97F9-988EC9AAABCD}"/>
                    </a:ext>
                  </a:extLst>
                </p:cNvPr>
                <p:cNvSpPr/>
                <p:nvPr/>
              </p:nvSpPr>
              <p:spPr>
                <a:xfrm>
                  <a:off x="6046234" y="4747645"/>
                  <a:ext cx="452048" cy="4511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椭圆 30">
                  <a:extLst>
                    <a:ext uri="{FF2B5EF4-FFF2-40B4-BE49-F238E27FC236}">
                      <a16:creationId xmlns:a16="http://schemas.microsoft.com/office/drawing/2014/main" id="{F7E5D130-EACC-E8CB-8FD9-79C10EB892AC}"/>
                    </a:ext>
                  </a:extLst>
                </p:cNvPr>
                <p:cNvSpPr/>
                <p:nvPr/>
              </p:nvSpPr>
              <p:spPr>
                <a:xfrm>
                  <a:off x="5232301" y="5289281"/>
                  <a:ext cx="323120" cy="3307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椭圆 28">
                  <a:extLst>
                    <a:ext uri="{FF2B5EF4-FFF2-40B4-BE49-F238E27FC236}">
                      <a16:creationId xmlns:a16="http://schemas.microsoft.com/office/drawing/2014/main" id="{1F986BAA-A8F2-F012-CB24-A2C8EE3634B6}"/>
                    </a:ext>
                  </a:extLst>
                </p:cNvPr>
                <p:cNvSpPr/>
                <p:nvPr/>
              </p:nvSpPr>
              <p:spPr>
                <a:xfrm rot="5400000">
                  <a:off x="6824540" y="5078961"/>
                  <a:ext cx="753763" cy="7513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2" name="Group 173">
                <a:extLst>
                  <a:ext uri="{FF2B5EF4-FFF2-40B4-BE49-F238E27FC236}">
                    <a16:creationId xmlns:a16="http://schemas.microsoft.com/office/drawing/2014/main" id="{48F7C319-127F-634D-E68E-1C7D5E271A41}"/>
                  </a:ext>
                </a:extLst>
              </p:cNvPr>
              <p:cNvGrpSpPr/>
              <p:nvPr/>
            </p:nvGrpSpPr>
            <p:grpSpPr>
              <a:xfrm>
                <a:off x="3268850" y="3920962"/>
                <a:ext cx="295273" cy="469969"/>
                <a:chOff x="10750880" y="4261851"/>
                <a:chExt cx="295273" cy="469969"/>
              </a:xfrm>
            </p:grpSpPr>
            <p:cxnSp>
              <p:nvCxnSpPr>
                <p:cNvPr id="83" name="直接箭头连接符 11">
                  <a:extLst>
                    <a:ext uri="{FF2B5EF4-FFF2-40B4-BE49-F238E27FC236}">
                      <a16:creationId xmlns:a16="http://schemas.microsoft.com/office/drawing/2014/main" id="{A676605F-516B-1B66-E976-9677C2A72C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2406" y="4342101"/>
                  <a:ext cx="0" cy="20636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4" name="椭圆 84">
                  <a:extLst>
                    <a:ext uri="{FF2B5EF4-FFF2-40B4-BE49-F238E27FC236}">
                      <a16:creationId xmlns:a16="http://schemas.microsoft.com/office/drawing/2014/main" id="{BF89B9E1-0033-262E-536D-C84A53DE9121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文本框 19">
                      <a:extLst>
                        <a:ext uri="{FF2B5EF4-FFF2-40B4-BE49-F238E27FC236}">
                          <a16:creationId xmlns:a16="http://schemas.microsoft.com/office/drawing/2014/main" id="{286ACDDA-8E0C-6AF4-5D85-2F3CE722B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文本框 19">
                      <a:extLst>
                        <a:ext uri="{FF2B5EF4-FFF2-40B4-BE49-F238E27FC236}">
                          <a16:creationId xmlns:a16="http://schemas.microsoft.com/office/drawing/2014/main" id="{7210096C-90F4-48C2-0351-6ECE6F6F5F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9" name="Group 178">
                <a:extLst>
                  <a:ext uri="{FF2B5EF4-FFF2-40B4-BE49-F238E27FC236}">
                    <a16:creationId xmlns:a16="http://schemas.microsoft.com/office/drawing/2014/main" id="{020C59E6-F299-38E8-0BC8-2D2B7DF6866E}"/>
                  </a:ext>
                </a:extLst>
              </p:cNvPr>
              <p:cNvGrpSpPr/>
              <p:nvPr/>
            </p:nvGrpSpPr>
            <p:grpSpPr>
              <a:xfrm>
                <a:off x="4842706" y="3765523"/>
                <a:ext cx="295273" cy="425820"/>
                <a:chOff x="10768858" y="3962264"/>
                <a:chExt cx="295273" cy="425820"/>
              </a:xfrm>
            </p:grpSpPr>
            <p:cxnSp>
              <p:nvCxnSpPr>
                <p:cNvPr id="102" name="直接箭头连接符 11">
                  <a:extLst>
                    <a:ext uri="{FF2B5EF4-FFF2-40B4-BE49-F238E27FC236}">
                      <a16:creationId xmlns:a16="http://schemas.microsoft.com/office/drawing/2014/main" id="{03662C67-B6C7-0029-366F-CFD124E848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32406" y="4115140"/>
                  <a:ext cx="0" cy="226961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3" name="椭圆 84">
                  <a:extLst>
                    <a:ext uri="{FF2B5EF4-FFF2-40B4-BE49-F238E27FC236}">
                      <a16:creationId xmlns:a16="http://schemas.microsoft.com/office/drawing/2014/main" id="{28D498FE-6346-2120-A0E4-ED10DDE04A92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文本框 19">
                      <a:extLst>
                        <a:ext uri="{FF2B5EF4-FFF2-40B4-BE49-F238E27FC236}">
                          <a16:creationId xmlns:a16="http://schemas.microsoft.com/office/drawing/2014/main" id="{8960B096-1662-C856-6971-E527E83C55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68858" y="3962264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文本框 19">
                      <a:extLst>
                        <a:ext uri="{FF2B5EF4-FFF2-40B4-BE49-F238E27FC236}">
                          <a16:creationId xmlns:a16="http://schemas.microsoft.com/office/drawing/2014/main" id="{9EFB9F12-0DAC-A1D7-1C94-2DACBD3D1C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68858" y="3962264"/>
                      <a:ext cx="295273" cy="2690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06" name="直接箭头连接符 11">
              <a:extLst>
                <a:ext uri="{FF2B5EF4-FFF2-40B4-BE49-F238E27FC236}">
                  <a16:creationId xmlns:a16="http://schemas.microsoft.com/office/drawing/2014/main" id="{B44F0B2F-7DB7-3B93-9CE1-A3138E9D1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7184" y="3467745"/>
              <a:ext cx="0" cy="12857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本框 40">
              <a:extLst>
                <a:ext uri="{FF2B5EF4-FFF2-40B4-BE49-F238E27FC236}">
                  <a16:creationId xmlns:a16="http://schemas.microsoft.com/office/drawing/2014/main" id="{3839F39A-3052-125A-7B21-3C9B696B6BE9}"/>
                </a:ext>
              </a:extLst>
            </p:cNvPr>
            <p:cNvSpPr txBox="1"/>
            <p:nvPr/>
          </p:nvSpPr>
          <p:spPr>
            <a:xfrm>
              <a:off x="865173" y="2866780"/>
              <a:ext cx="1076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Quantum Axis</a:t>
              </a:r>
            </a:p>
          </p:txBody>
        </p:sp>
        <p:cxnSp>
          <p:nvCxnSpPr>
            <p:cNvPr id="125" name="直接箭头连接符 11">
              <a:extLst>
                <a:ext uri="{FF2B5EF4-FFF2-40B4-BE49-F238E27FC236}">
                  <a16:creationId xmlns:a16="http://schemas.microsoft.com/office/drawing/2014/main" id="{74EB5218-E864-6C26-3A59-00A438785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9483" y="3460794"/>
              <a:ext cx="0" cy="12726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40">
              <a:extLst>
                <a:ext uri="{FF2B5EF4-FFF2-40B4-BE49-F238E27FC236}">
                  <a16:creationId xmlns:a16="http://schemas.microsoft.com/office/drawing/2014/main" id="{D96D4C6C-4638-827D-3DC3-8B7796A1E2D4}"/>
                </a:ext>
              </a:extLst>
            </p:cNvPr>
            <p:cNvSpPr txBox="1"/>
            <p:nvPr/>
          </p:nvSpPr>
          <p:spPr>
            <a:xfrm>
              <a:off x="4481438" y="3125266"/>
              <a:ext cx="1076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 field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350325-258F-9663-E2A3-19EAEEA5EEE0}"/>
              </a:ext>
            </a:extLst>
          </p:cNvPr>
          <p:cNvGrpSpPr/>
          <p:nvPr/>
        </p:nvGrpSpPr>
        <p:grpSpPr>
          <a:xfrm>
            <a:off x="5601475" y="1692463"/>
            <a:ext cx="6159351" cy="4520378"/>
            <a:chOff x="5601475" y="1692463"/>
            <a:chExt cx="6159351" cy="4520378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05F6A37-9744-7E7D-B2DE-8CC304A85F11}"/>
                </a:ext>
              </a:extLst>
            </p:cNvPr>
            <p:cNvGrpSpPr/>
            <p:nvPr/>
          </p:nvGrpSpPr>
          <p:grpSpPr>
            <a:xfrm>
              <a:off x="6990426" y="1692463"/>
              <a:ext cx="4770400" cy="4520378"/>
              <a:chOff x="6990426" y="1692463"/>
              <a:chExt cx="4770400" cy="452037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2ABEB55-0787-D836-4750-52814B491CFA}"/>
                  </a:ext>
                </a:extLst>
              </p:cNvPr>
              <p:cNvGrpSpPr/>
              <p:nvPr/>
            </p:nvGrpSpPr>
            <p:grpSpPr>
              <a:xfrm>
                <a:off x="9630094" y="4554986"/>
                <a:ext cx="746419" cy="1089057"/>
                <a:chOff x="7092057" y="4005629"/>
                <a:chExt cx="1185691" cy="1729971"/>
              </a:xfrm>
            </p:grpSpPr>
            <p:sp>
              <p:nvSpPr>
                <p:cNvPr id="112" name="Arc 111">
                  <a:extLst>
                    <a:ext uri="{FF2B5EF4-FFF2-40B4-BE49-F238E27FC236}">
                      <a16:creationId xmlns:a16="http://schemas.microsoft.com/office/drawing/2014/main" id="{019D8DBB-8016-1DFB-60E1-7E9E33EA5CB7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1F553B25-1D4E-E541-2EC3-A86190DFB5E1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20F5F56C-919C-A8F0-7456-10966C6C44E9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D9821185-8B02-E35F-2FF6-9E5D2F065CAC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6" name="Down Arrow 115">
                  <a:extLst>
                    <a:ext uri="{FF2B5EF4-FFF2-40B4-BE49-F238E27FC236}">
                      <a16:creationId xmlns:a16="http://schemas.microsoft.com/office/drawing/2014/main" id="{E17A2ED3-4A7F-6B9B-C008-566DA24A0585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7" name="Down Arrow 116">
                  <a:extLst>
                    <a:ext uri="{FF2B5EF4-FFF2-40B4-BE49-F238E27FC236}">
                      <a16:creationId xmlns:a16="http://schemas.microsoft.com/office/drawing/2014/main" id="{A888DB43-A47A-F27E-09F2-ACC4115CE362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8" name="Down Arrow 117">
                  <a:extLst>
                    <a:ext uri="{FF2B5EF4-FFF2-40B4-BE49-F238E27FC236}">
                      <a16:creationId xmlns:a16="http://schemas.microsoft.com/office/drawing/2014/main" id="{D223E1DD-71C3-80EF-A15B-79B9099FB728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19" name="Down Arrow 118">
                  <a:extLst>
                    <a:ext uri="{FF2B5EF4-FFF2-40B4-BE49-F238E27FC236}">
                      <a16:creationId xmlns:a16="http://schemas.microsoft.com/office/drawing/2014/main" id="{5D12202E-F862-391C-CCF9-6DC2ED330CBC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E91CBEC-5301-0FA4-CA85-CE707EA4C997}"/>
                  </a:ext>
                </a:extLst>
              </p:cNvPr>
              <p:cNvGrpSpPr/>
              <p:nvPr/>
            </p:nvGrpSpPr>
            <p:grpSpPr>
              <a:xfrm rot="10800000">
                <a:off x="9625741" y="2690492"/>
                <a:ext cx="746420" cy="1089057"/>
                <a:chOff x="7092057" y="4005629"/>
                <a:chExt cx="1185691" cy="1729971"/>
              </a:xfrm>
            </p:grpSpPr>
            <p:sp>
              <p:nvSpPr>
                <p:cNvPr id="70" name="Arc 69">
                  <a:extLst>
                    <a:ext uri="{FF2B5EF4-FFF2-40B4-BE49-F238E27FC236}">
                      <a16:creationId xmlns:a16="http://schemas.microsoft.com/office/drawing/2014/main" id="{7FF65AD6-C9E3-9B8F-A715-38DC33F842B9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1664F2BC-BA09-CBC9-2683-7847661CBFBB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47914D29-0326-DC9C-3AB4-FBC6B6BD9483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3" name="Arc 72">
                  <a:extLst>
                    <a:ext uri="{FF2B5EF4-FFF2-40B4-BE49-F238E27FC236}">
                      <a16:creationId xmlns:a16="http://schemas.microsoft.com/office/drawing/2014/main" id="{52C8880F-D4FF-8029-C124-1D9F12AA59A9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4" name="Down Arrow 73">
                  <a:extLst>
                    <a:ext uri="{FF2B5EF4-FFF2-40B4-BE49-F238E27FC236}">
                      <a16:creationId xmlns:a16="http://schemas.microsoft.com/office/drawing/2014/main" id="{04523769-4307-AB41-842B-A09F726EC6CA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5" name="Down Arrow 74">
                  <a:extLst>
                    <a:ext uri="{FF2B5EF4-FFF2-40B4-BE49-F238E27FC236}">
                      <a16:creationId xmlns:a16="http://schemas.microsoft.com/office/drawing/2014/main" id="{A1F8B746-43F6-F3A2-208B-AB5BEA264432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6" name="Down Arrow 75">
                  <a:extLst>
                    <a:ext uri="{FF2B5EF4-FFF2-40B4-BE49-F238E27FC236}">
                      <a16:creationId xmlns:a16="http://schemas.microsoft.com/office/drawing/2014/main" id="{2BDDA462-955E-C486-30E6-EF77517B4B71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77" name="Down Arrow 76">
                  <a:extLst>
                    <a:ext uri="{FF2B5EF4-FFF2-40B4-BE49-F238E27FC236}">
                      <a16:creationId xmlns:a16="http://schemas.microsoft.com/office/drawing/2014/main" id="{07A9C987-F4E6-5216-11DC-94B655B472C4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2C9D2FA-B197-4230-F584-42321241B66C}"/>
                  </a:ext>
                </a:extLst>
              </p:cNvPr>
              <p:cNvGrpSpPr/>
              <p:nvPr/>
            </p:nvGrpSpPr>
            <p:grpSpPr>
              <a:xfrm rot="10800000">
                <a:off x="8089568" y="2689253"/>
                <a:ext cx="746420" cy="1089057"/>
                <a:chOff x="7092057" y="4005629"/>
                <a:chExt cx="1185691" cy="1729971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A0FFE444-66CA-E47B-E5CD-9251F51E5521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1056E75E-2614-FEF1-E87C-2F0676D0816F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891DDE74-275B-13F9-830D-0192613E9854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B7C6F18F-19BE-A4F6-879A-78B6A56296F2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3" name="Down Arrow 52">
                  <a:extLst>
                    <a:ext uri="{FF2B5EF4-FFF2-40B4-BE49-F238E27FC236}">
                      <a16:creationId xmlns:a16="http://schemas.microsoft.com/office/drawing/2014/main" id="{F3145ACD-9C44-6546-71AB-1919057A90F0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4" name="Down Arrow 53">
                  <a:extLst>
                    <a:ext uri="{FF2B5EF4-FFF2-40B4-BE49-F238E27FC236}">
                      <a16:creationId xmlns:a16="http://schemas.microsoft.com/office/drawing/2014/main" id="{E9985FC9-4CE0-BD33-7654-BAC982951452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5" name="Down Arrow 54">
                  <a:extLst>
                    <a:ext uri="{FF2B5EF4-FFF2-40B4-BE49-F238E27FC236}">
                      <a16:creationId xmlns:a16="http://schemas.microsoft.com/office/drawing/2014/main" id="{A1782C43-7DA4-2CD6-19D8-7B53DB4FE99F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56" name="Down Arrow 55">
                  <a:extLst>
                    <a:ext uri="{FF2B5EF4-FFF2-40B4-BE49-F238E27FC236}">
                      <a16:creationId xmlns:a16="http://schemas.microsoft.com/office/drawing/2014/main" id="{77D5EFF9-AD34-F5C8-BAE5-1074115925B7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D172B367-6C2D-B352-7EFB-46B484BB68A4}"/>
                  </a:ext>
                </a:extLst>
              </p:cNvPr>
              <p:cNvGrpSpPr/>
              <p:nvPr/>
            </p:nvGrpSpPr>
            <p:grpSpPr>
              <a:xfrm>
                <a:off x="8059192" y="4555023"/>
                <a:ext cx="746419" cy="1089057"/>
                <a:chOff x="7092057" y="4005629"/>
                <a:chExt cx="1185691" cy="1729971"/>
              </a:xfrm>
            </p:grpSpPr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2F32F64E-F405-C75A-21E6-1C623A448AD1}"/>
                    </a:ext>
                  </a:extLst>
                </p:cNvPr>
                <p:cNvSpPr/>
                <p:nvPr/>
              </p:nvSpPr>
              <p:spPr>
                <a:xfrm>
                  <a:off x="7416678" y="4008480"/>
                  <a:ext cx="80232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26444CEB-9BD9-AC39-E1FC-CCFF2F3062AE}"/>
                    </a:ext>
                  </a:extLst>
                </p:cNvPr>
                <p:cNvSpPr/>
                <p:nvPr/>
              </p:nvSpPr>
              <p:spPr>
                <a:xfrm flipH="1">
                  <a:off x="7153355" y="4005629"/>
                  <a:ext cx="894196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3" name="Arc 92">
                  <a:extLst>
                    <a:ext uri="{FF2B5EF4-FFF2-40B4-BE49-F238E27FC236}">
                      <a16:creationId xmlns:a16="http://schemas.microsoft.com/office/drawing/2014/main" id="{BFC7A98C-6CC2-506F-09D7-806E68CE4B5D}"/>
                    </a:ext>
                  </a:extLst>
                </p:cNvPr>
                <p:cNvSpPr/>
                <p:nvPr/>
              </p:nvSpPr>
              <p:spPr>
                <a:xfrm>
                  <a:off x="7489649" y="4011120"/>
                  <a:ext cx="464377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4" name="Arc 93">
                  <a:extLst>
                    <a:ext uri="{FF2B5EF4-FFF2-40B4-BE49-F238E27FC236}">
                      <a16:creationId xmlns:a16="http://schemas.microsoft.com/office/drawing/2014/main" id="{C2B7C900-C073-12F7-87C4-F2E6CB5511C5}"/>
                    </a:ext>
                  </a:extLst>
                </p:cNvPr>
                <p:cNvSpPr/>
                <p:nvPr/>
              </p:nvSpPr>
              <p:spPr>
                <a:xfrm flipH="1">
                  <a:off x="7454980" y="4013928"/>
                  <a:ext cx="439404" cy="1721672"/>
                </a:xfrm>
                <a:prstGeom prst="arc">
                  <a:avLst>
                    <a:gd name="adj1" fmla="val 16243305"/>
                    <a:gd name="adj2" fmla="val 5393394"/>
                  </a:avLst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5" name="Down Arrow 94">
                  <a:extLst>
                    <a:ext uri="{FF2B5EF4-FFF2-40B4-BE49-F238E27FC236}">
                      <a16:creationId xmlns:a16="http://schemas.microsoft.com/office/drawing/2014/main" id="{84040729-9DC2-2733-1BBE-F5F7D88A3DEE}"/>
                    </a:ext>
                  </a:extLst>
                </p:cNvPr>
                <p:cNvSpPr/>
                <p:nvPr/>
              </p:nvSpPr>
              <p:spPr>
                <a:xfrm>
                  <a:off x="7092057" y="4656051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6" name="Down Arrow 95">
                  <a:extLst>
                    <a:ext uri="{FF2B5EF4-FFF2-40B4-BE49-F238E27FC236}">
                      <a16:creationId xmlns:a16="http://schemas.microsoft.com/office/drawing/2014/main" id="{5EAD00A7-A861-7C6F-C361-A8AF80BBA52C}"/>
                    </a:ext>
                  </a:extLst>
                </p:cNvPr>
                <p:cNvSpPr/>
                <p:nvPr/>
              </p:nvSpPr>
              <p:spPr>
                <a:xfrm>
                  <a:off x="7390618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7" name="Down Arrow 96">
                  <a:extLst>
                    <a:ext uri="{FF2B5EF4-FFF2-40B4-BE49-F238E27FC236}">
                      <a16:creationId xmlns:a16="http://schemas.microsoft.com/office/drawing/2014/main" id="{EB494164-1DB1-1DBD-873A-98CAB08A9553}"/>
                    </a:ext>
                  </a:extLst>
                </p:cNvPr>
                <p:cNvSpPr/>
                <p:nvPr/>
              </p:nvSpPr>
              <p:spPr>
                <a:xfrm>
                  <a:off x="7887871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98" name="Down Arrow 97">
                  <a:extLst>
                    <a:ext uri="{FF2B5EF4-FFF2-40B4-BE49-F238E27FC236}">
                      <a16:creationId xmlns:a16="http://schemas.microsoft.com/office/drawing/2014/main" id="{5BD411DC-7B91-8183-5E2D-B8A1D771A56F}"/>
                    </a:ext>
                  </a:extLst>
                </p:cNvPr>
                <p:cNvSpPr/>
                <p:nvPr/>
              </p:nvSpPr>
              <p:spPr>
                <a:xfrm>
                  <a:off x="8157167" y="4654019"/>
                  <a:ext cx="120581" cy="424892"/>
                </a:xfrm>
                <a:prstGeom prst="downArrow">
                  <a:avLst>
                    <a:gd name="adj1" fmla="val 0"/>
                    <a:gd name="adj2" fmla="val 32674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sp>
            <p:nvSpPr>
              <p:cNvPr id="122" name="文本框 40">
                <a:extLst>
                  <a:ext uri="{FF2B5EF4-FFF2-40B4-BE49-F238E27FC236}">
                    <a16:creationId xmlns:a16="http://schemas.microsoft.com/office/drawing/2014/main" id="{5D7F3175-808C-2322-B0BD-C8B71B30364E}"/>
                  </a:ext>
                </a:extLst>
              </p:cNvPr>
              <p:cNvSpPr txBox="1"/>
              <p:nvPr/>
            </p:nvSpPr>
            <p:spPr>
              <a:xfrm>
                <a:off x="8134478" y="5835513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m&lt;0</a:t>
                </a:r>
              </a:p>
            </p:txBody>
          </p:sp>
          <p:sp>
            <p:nvSpPr>
              <p:cNvPr id="123" name="文本框 40">
                <a:extLst>
                  <a:ext uri="{FF2B5EF4-FFF2-40B4-BE49-F238E27FC236}">
                    <a16:creationId xmlns:a16="http://schemas.microsoft.com/office/drawing/2014/main" id="{2A53A25D-4A79-23AD-876D-6A8983149F9A}"/>
                  </a:ext>
                </a:extLst>
              </p:cNvPr>
              <p:cNvSpPr txBox="1"/>
              <p:nvPr/>
            </p:nvSpPr>
            <p:spPr>
              <a:xfrm>
                <a:off x="9751389" y="5843509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m&gt;0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A6BFCF87-EAC5-A6F8-0D3F-FFAB56D0A86C}"/>
                  </a:ext>
                </a:extLst>
              </p:cNvPr>
              <p:cNvGrpSpPr/>
              <p:nvPr/>
            </p:nvGrpSpPr>
            <p:grpSpPr>
              <a:xfrm>
                <a:off x="9909511" y="2853337"/>
                <a:ext cx="295273" cy="438312"/>
                <a:chOff x="10736021" y="3949772"/>
                <a:chExt cx="295273" cy="438312"/>
              </a:xfrm>
            </p:grpSpPr>
            <p:cxnSp>
              <p:nvCxnSpPr>
                <p:cNvPr id="140" name="直接箭头连接符 11">
                  <a:extLst>
                    <a:ext uri="{FF2B5EF4-FFF2-40B4-BE49-F238E27FC236}">
                      <a16:creationId xmlns:a16="http://schemas.microsoft.com/office/drawing/2014/main" id="{D3C195C2-07C0-7CEE-7DC5-7B8B96571F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32406" y="4115140"/>
                  <a:ext cx="0" cy="226961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椭圆 84">
                  <a:extLst>
                    <a:ext uri="{FF2B5EF4-FFF2-40B4-BE49-F238E27FC236}">
                      <a16:creationId xmlns:a16="http://schemas.microsoft.com/office/drawing/2014/main" id="{0A8AB802-C593-2DB1-DBBA-869269F77E73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文本框 19">
                      <a:extLst>
                        <a:ext uri="{FF2B5EF4-FFF2-40B4-BE49-F238E27FC236}">
                          <a16:creationId xmlns:a16="http://schemas.microsoft.com/office/drawing/2014/main" id="{C5292A4E-72E3-1C53-CD2C-BEC3E607BD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36021" y="3949772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文本框 19">
                      <a:extLst>
                        <a:ext uri="{FF2B5EF4-FFF2-40B4-BE49-F238E27FC236}">
                          <a16:creationId xmlns:a16="http://schemas.microsoft.com/office/drawing/2014/main" id="{C5292A4E-72E3-1C53-CD2C-BEC3E607BD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36021" y="3949772"/>
                      <a:ext cx="295273" cy="26904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577F5A7-99D1-600D-BEF3-ABE1204074E3}"/>
                  </a:ext>
                </a:extLst>
              </p:cNvPr>
              <p:cNvGrpSpPr/>
              <p:nvPr/>
            </p:nvGrpSpPr>
            <p:grpSpPr>
              <a:xfrm>
                <a:off x="7927546" y="3002275"/>
                <a:ext cx="1059296" cy="408691"/>
                <a:chOff x="5714211" y="2555930"/>
                <a:chExt cx="1059296" cy="408691"/>
              </a:xfrm>
            </p:grpSpPr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D6C7A18E-910F-6E19-BB79-2A3935522F03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 dirty="0"/>
                </a:p>
              </p:txBody>
            </p:sp>
            <p:sp>
              <p:nvSpPr>
                <p:cNvPr id="162" name="Down Arrow 161">
                  <a:extLst>
                    <a:ext uri="{FF2B5EF4-FFF2-40B4-BE49-F238E27FC236}">
                      <a16:creationId xmlns:a16="http://schemas.microsoft.com/office/drawing/2014/main" id="{190711DA-8595-30E0-B017-7084BBCA28E3}"/>
                    </a:ext>
                  </a:extLst>
                </p:cNvPr>
                <p:cNvSpPr/>
                <p:nvPr/>
              </p:nvSpPr>
              <p:spPr>
                <a:xfrm rot="3339955">
                  <a:off x="6564010" y="285108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9004984-99FA-73C5-98DF-71BC88E783CB}"/>
                  </a:ext>
                </a:extLst>
              </p:cNvPr>
              <p:cNvGrpSpPr/>
              <p:nvPr/>
            </p:nvGrpSpPr>
            <p:grpSpPr>
              <a:xfrm rot="10800000">
                <a:off x="9475737" y="3071143"/>
                <a:ext cx="1059296" cy="408691"/>
                <a:chOff x="5714211" y="2555930"/>
                <a:chExt cx="1059296" cy="408691"/>
              </a:xfrm>
            </p:grpSpPr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9644EE42-C9BF-7BF5-5568-683036E4C275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67" name="Down Arrow 166">
                  <a:extLst>
                    <a:ext uri="{FF2B5EF4-FFF2-40B4-BE49-F238E27FC236}">
                      <a16:creationId xmlns:a16="http://schemas.microsoft.com/office/drawing/2014/main" id="{57315F79-06D8-3AE5-8BB4-C91A4344A2CB}"/>
                    </a:ext>
                  </a:extLst>
                </p:cNvPr>
                <p:cNvSpPr/>
                <p:nvPr/>
              </p:nvSpPr>
              <p:spPr>
                <a:xfrm rot="17205172">
                  <a:off x="5858473" y="283385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C670E37-A7A3-BFB6-C98F-C6F22FC60926}"/>
                  </a:ext>
                </a:extLst>
              </p:cNvPr>
              <p:cNvGrpSpPr/>
              <p:nvPr/>
            </p:nvGrpSpPr>
            <p:grpSpPr>
              <a:xfrm>
                <a:off x="7896319" y="4830618"/>
                <a:ext cx="1059296" cy="408691"/>
                <a:chOff x="5714211" y="2555930"/>
                <a:chExt cx="1059296" cy="408691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8FE15A8E-D6A0-CF7C-16B7-061A87057913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70" name="Down Arrow 169">
                  <a:extLst>
                    <a:ext uri="{FF2B5EF4-FFF2-40B4-BE49-F238E27FC236}">
                      <a16:creationId xmlns:a16="http://schemas.microsoft.com/office/drawing/2014/main" id="{B8DAEA89-54DE-A090-34F1-DBD1C86DCBD6}"/>
                    </a:ext>
                  </a:extLst>
                </p:cNvPr>
                <p:cNvSpPr/>
                <p:nvPr/>
              </p:nvSpPr>
              <p:spPr>
                <a:xfrm rot="3339955">
                  <a:off x="6564010" y="285108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A181D29-0D86-2A16-5C82-D5F7E44B4C4A}"/>
                  </a:ext>
                </a:extLst>
              </p:cNvPr>
              <p:cNvGrpSpPr/>
              <p:nvPr/>
            </p:nvGrpSpPr>
            <p:grpSpPr>
              <a:xfrm rot="10800000">
                <a:off x="9496907" y="4889614"/>
                <a:ext cx="1059296" cy="408691"/>
                <a:chOff x="5714211" y="2555930"/>
                <a:chExt cx="1059296" cy="408691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F4EFFBC7-EC4D-E400-E9A8-AAD71AB9069E}"/>
                    </a:ext>
                  </a:extLst>
                </p:cNvPr>
                <p:cNvSpPr/>
                <p:nvPr/>
              </p:nvSpPr>
              <p:spPr>
                <a:xfrm>
                  <a:off x="5714211" y="2555930"/>
                  <a:ext cx="1059296" cy="408691"/>
                </a:xfrm>
                <a:prstGeom prst="arc">
                  <a:avLst>
                    <a:gd name="adj1" fmla="val 9738548"/>
                    <a:gd name="adj2" fmla="val 1064345"/>
                  </a:avLst>
                </a:prstGeom>
                <a:noFill/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sp>
              <p:nvSpPr>
                <p:cNvPr id="173" name="Down Arrow 172">
                  <a:extLst>
                    <a:ext uri="{FF2B5EF4-FFF2-40B4-BE49-F238E27FC236}">
                      <a16:creationId xmlns:a16="http://schemas.microsoft.com/office/drawing/2014/main" id="{5D9B4524-B68C-44DE-308C-DD21259B44A6}"/>
                    </a:ext>
                  </a:extLst>
                </p:cNvPr>
                <p:cNvSpPr/>
                <p:nvPr/>
              </p:nvSpPr>
              <p:spPr>
                <a:xfrm rot="17205172">
                  <a:off x="5858473" y="2833856"/>
                  <a:ext cx="71667" cy="148465"/>
                </a:xfrm>
                <a:prstGeom prst="downArrow">
                  <a:avLst>
                    <a:gd name="adj1" fmla="val 44300"/>
                    <a:gd name="adj2" fmla="val 297771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05E73664-1CA4-A707-39FF-CCF1A7F49FA6}"/>
                  </a:ext>
                </a:extLst>
              </p:cNvPr>
              <p:cNvGrpSpPr/>
              <p:nvPr/>
            </p:nvGrpSpPr>
            <p:grpSpPr>
              <a:xfrm rot="5400000">
                <a:off x="9148292" y="2993528"/>
                <a:ext cx="1476118" cy="677075"/>
                <a:chOff x="5232300" y="5077769"/>
                <a:chExt cx="2344823" cy="1075536"/>
              </a:xfrm>
            </p:grpSpPr>
            <p:sp>
              <p:nvSpPr>
                <p:cNvPr id="65" name="矩形 26">
                  <a:extLst>
                    <a:ext uri="{FF2B5EF4-FFF2-40B4-BE49-F238E27FC236}">
                      <a16:creationId xmlns:a16="http://schemas.microsoft.com/office/drawing/2014/main" id="{EE6A991E-57F9-C83D-7A0B-A697E7791F2B}"/>
                    </a:ext>
                  </a:extLst>
                </p:cNvPr>
                <p:cNvSpPr/>
                <p:nvPr/>
              </p:nvSpPr>
              <p:spPr>
                <a:xfrm rot="20205527">
                  <a:off x="6288091" y="5726042"/>
                  <a:ext cx="852948" cy="55086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矩形 27">
                  <a:extLst>
                    <a:ext uri="{FF2B5EF4-FFF2-40B4-BE49-F238E27FC236}">
                      <a16:creationId xmlns:a16="http://schemas.microsoft.com/office/drawing/2014/main" id="{6B103F53-00CF-0BE8-3E88-0BF471C50DB8}"/>
                    </a:ext>
                  </a:extLst>
                </p:cNvPr>
                <p:cNvSpPr/>
                <p:nvPr/>
              </p:nvSpPr>
              <p:spPr>
                <a:xfrm rot="1951302">
                  <a:off x="5461029" y="5674951"/>
                  <a:ext cx="721034" cy="45718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椭圆 28">
                  <a:extLst>
                    <a:ext uri="{FF2B5EF4-FFF2-40B4-BE49-F238E27FC236}">
                      <a16:creationId xmlns:a16="http://schemas.microsoft.com/office/drawing/2014/main" id="{1A720F24-15F5-C3AC-8A92-C70B21205663}"/>
                    </a:ext>
                  </a:extLst>
                </p:cNvPr>
                <p:cNvSpPr/>
                <p:nvPr/>
              </p:nvSpPr>
              <p:spPr>
                <a:xfrm rot="5400000">
                  <a:off x="6824551" y="5078958"/>
                  <a:ext cx="753762" cy="7513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椭圆 29">
                  <a:extLst>
                    <a:ext uri="{FF2B5EF4-FFF2-40B4-BE49-F238E27FC236}">
                      <a16:creationId xmlns:a16="http://schemas.microsoft.com/office/drawing/2014/main" id="{2486DDA6-DCB6-433A-9340-69D8E3140F02}"/>
                    </a:ext>
                  </a:extLst>
                </p:cNvPr>
                <p:cNvSpPr/>
                <p:nvPr/>
              </p:nvSpPr>
              <p:spPr>
                <a:xfrm>
                  <a:off x="6038191" y="5702187"/>
                  <a:ext cx="452049" cy="4511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椭圆 30">
                  <a:extLst>
                    <a:ext uri="{FF2B5EF4-FFF2-40B4-BE49-F238E27FC236}">
                      <a16:creationId xmlns:a16="http://schemas.microsoft.com/office/drawing/2014/main" id="{94A64E23-6154-C30D-6DE2-4E8CB841EDFD}"/>
                    </a:ext>
                  </a:extLst>
                </p:cNvPr>
                <p:cNvSpPr/>
                <p:nvPr/>
              </p:nvSpPr>
              <p:spPr>
                <a:xfrm>
                  <a:off x="5232300" y="5289281"/>
                  <a:ext cx="323121" cy="3307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C7BDE4F-8861-A537-5100-2E60E4405F8A}"/>
                  </a:ext>
                </a:extLst>
              </p:cNvPr>
              <p:cNvGrpSpPr/>
              <p:nvPr/>
            </p:nvGrpSpPr>
            <p:grpSpPr>
              <a:xfrm rot="5400000">
                <a:off x="7622228" y="3002400"/>
                <a:ext cx="1476113" cy="656859"/>
                <a:chOff x="5232301" y="5077770"/>
                <a:chExt cx="2344811" cy="1043423"/>
              </a:xfrm>
            </p:grpSpPr>
            <p:sp>
              <p:nvSpPr>
                <p:cNvPr id="44" name="矩形 26">
                  <a:extLst>
                    <a:ext uri="{FF2B5EF4-FFF2-40B4-BE49-F238E27FC236}">
                      <a16:creationId xmlns:a16="http://schemas.microsoft.com/office/drawing/2014/main" id="{D2AAB90B-D226-38AA-B14F-3AA74CF18FF8}"/>
                    </a:ext>
                  </a:extLst>
                </p:cNvPr>
                <p:cNvSpPr/>
                <p:nvPr/>
              </p:nvSpPr>
              <p:spPr>
                <a:xfrm rot="20140731">
                  <a:off x="6347868" y="5649488"/>
                  <a:ext cx="852946" cy="55086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矩形 27">
                  <a:extLst>
                    <a:ext uri="{FF2B5EF4-FFF2-40B4-BE49-F238E27FC236}">
                      <a16:creationId xmlns:a16="http://schemas.microsoft.com/office/drawing/2014/main" id="{9BDED7C0-AF47-38B4-D388-A7443A3ACE4D}"/>
                    </a:ext>
                  </a:extLst>
                </p:cNvPr>
                <p:cNvSpPr/>
                <p:nvPr/>
              </p:nvSpPr>
              <p:spPr>
                <a:xfrm rot="1673349">
                  <a:off x="5407949" y="5635466"/>
                  <a:ext cx="721033" cy="45718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椭圆 29">
                  <a:extLst>
                    <a:ext uri="{FF2B5EF4-FFF2-40B4-BE49-F238E27FC236}">
                      <a16:creationId xmlns:a16="http://schemas.microsoft.com/office/drawing/2014/main" id="{A8B6F760-2934-85F1-AB96-8DE3FB464357}"/>
                    </a:ext>
                  </a:extLst>
                </p:cNvPr>
                <p:cNvSpPr/>
                <p:nvPr/>
              </p:nvSpPr>
              <p:spPr>
                <a:xfrm>
                  <a:off x="6026877" y="5670075"/>
                  <a:ext cx="452049" cy="4511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椭圆 30">
                  <a:extLst>
                    <a:ext uri="{FF2B5EF4-FFF2-40B4-BE49-F238E27FC236}">
                      <a16:creationId xmlns:a16="http://schemas.microsoft.com/office/drawing/2014/main" id="{0C9C6575-A29A-0E8E-E2E1-B10CD48577AC}"/>
                    </a:ext>
                  </a:extLst>
                </p:cNvPr>
                <p:cNvSpPr/>
                <p:nvPr/>
              </p:nvSpPr>
              <p:spPr>
                <a:xfrm>
                  <a:off x="5232301" y="5289281"/>
                  <a:ext cx="323120" cy="3307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椭圆 28">
                  <a:extLst>
                    <a:ext uri="{FF2B5EF4-FFF2-40B4-BE49-F238E27FC236}">
                      <a16:creationId xmlns:a16="http://schemas.microsoft.com/office/drawing/2014/main" id="{B16B0671-ED4E-5F0A-011C-F82B1A991306}"/>
                    </a:ext>
                  </a:extLst>
                </p:cNvPr>
                <p:cNvSpPr/>
                <p:nvPr/>
              </p:nvSpPr>
              <p:spPr>
                <a:xfrm rot="5400000">
                  <a:off x="6824540" y="5078961"/>
                  <a:ext cx="753763" cy="7513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468648BE-0074-0BA1-CB70-A18B0F3928D7}"/>
                  </a:ext>
                </a:extLst>
              </p:cNvPr>
              <p:cNvGrpSpPr/>
              <p:nvPr/>
            </p:nvGrpSpPr>
            <p:grpSpPr>
              <a:xfrm>
                <a:off x="7998645" y="4264448"/>
                <a:ext cx="682332" cy="1476113"/>
                <a:chOff x="5950350" y="3787976"/>
                <a:chExt cx="804457" cy="1740311"/>
              </a:xfrm>
            </p:grpSpPr>
            <p:sp>
              <p:nvSpPr>
                <p:cNvPr id="86" name="矩形 26">
                  <a:extLst>
                    <a:ext uri="{FF2B5EF4-FFF2-40B4-BE49-F238E27FC236}">
                      <a16:creationId xmlns:a16="http://schemas.microsoft.com/office/drawing/2014/main" id="{9E21C5E6-A172-76D0-5486-7D9092A1387A}"/>
                    </a:ext>
                  </a:extLst>
                </p:cNvPr>
                <p:cNvSpPr/>
                <p:nvPr/>
              </p:nvSpPr>
              <p:spPr>
                <a:xfrm rot="17661468">
                  <a:off x="5916449" y="4395259"/>
                  <a:ext cx="633054" cy="40885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矩形 27">
                  <a:extLst>
                    <a:ext uri="{FF2B5EF4-FFF2-40B4-BE49-F238E27FC236}">
                      <a16:creationId xmlns:a16="http://schemas.microsoft.com/office/drawing/2014/main" id="{21255E25-F129-5FCC-F207-B69FEE730A16}"/>
                    </a:ext>
                  </a:extLst>
                </p:cNvPr>
                <p:cNvSpPr/>
                <p:nvPr/>
              </p:nvSpPr>
              <p:spPr>
                <a:xfrm rot="14466184">
                  <a:off x="5995300" y="5088226"/>
                  <a:ext cx="535148" cy="33932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椭圆 29">
                  <a:extLst>
                    <a:ext uri="{FF2B5EF4-FFF2-40B4-BE49-F238E27FC236}">
                      <a16:creationId xmlns:a16="http://schemas.microsoft.com/office/drawing/2014/main" id="{4210E022-2B32-4802-772C-CABEF2E75B70}"/>
                    </a:ext>
                  </a:extLst>
                </p:cNvPr>
                <p:cNvSpPr/>
                <p:nvPr/>
              </p:nvSpPr>
              <p:spPr>
                <a:xfrm rot="16200000">
                  <a:off x="5950004" y="4589025"/>
                  <a:ext cx="335509" cy="3348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椭圆 30">
                  <a:extLst>
                    <a:ext uri="{FF2B5EF4-FFF2-40B4-BE49-F238E27FC236}">
                      <a16:creationId xmlns:a16="http://schemas.microsoft.com/office/drawing/2014/main" id="{8792D853-C699-FBD8-F2CF-0E61012FC7BD}"/>
                    </a:ext>
                  </a:extLst>
                </p:cNvPr>
                <p:cNvSpPr/>
                <p:nvPr/>
              </p:nvSpPr>
              <p:spPr>
                <a:xfrm rot="16200000">
                  <a:off x="6355178" y="5285640"/>
                  <a:ext cx="239819" cy="24547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椭圆 28">
                  <a:extLst>
                    <a:ext uri="{FF2B5EF4-FFF2-40B4-BE49-F238E27FC236}">
                      <a16:creationId xmlns:a16="http://schemas.microsoft.com/office/drawing/2014/main" id="{05B3A198-17C2-5A34-D663-D881FD5881EB}"/>
                    </a:ext>
                  </a:extLst>
                </p:cNvPr>
                <p:cNvSpPr/>
                <p:nvPr/>
              </p:nvSpPr>
              <p:spPr>
                <a:xfrm>
                  <a:off x="6195367" y="3787976"/>
                  <a:ext cx="559440" cy="55767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6966665-673D-9B65-691A-49E08EBE5DFB}"/>
                  </a:ext>
                </a:extLst>
              </p:cNvPr>
              <p:cNvGrpSpPr/>
              <p:nvPr/>
            </p:nvGrpSpPr>
            <p:grpSpPr>
              <a:xfrm rot="16200000">
                <a:off x="9172657" y="4661301"/>
                <a:ext cx="1476113" cy="682334"/>
                <a:chOff x="5232301" y="4747645"/>
                <a:chExt cx="2344811" cy="1083888"/>
              </a:xfrm>
            </p:grpSpPr>
            <p:sp>
              <p:nvSpPr>
                <p:cNvPr id="107" name="矩形 26">
                  <a:extLst>
                    <a:ext uri="{FF2B5EF4-FFF2-40B4-BE49-F238E27FC236}">
                      <a16:creationId xmlns:a16="http://schemas.microsoft.com/office/drawing/2014/main" id="{24847CC8-CBE7-2524-4AF0-0B3973C391D8}"/>
                    </a:ext>
                  </a:extLst>
                </p:cNvPr>
                <p:cNvSpPr/>
                <p:nvPr/>
              </p:nvSpPr>
              <p:spPr>
                <a:xfrm rot="1461468">
                  <a:off x="6304871" y="5100899"/>
                  <a:ext cx="852946" cy="55086"/>
                </a:xfrm>
                <a:prstGeom prst="rect">
                  <a:avLst/>
                </a:prstGeom>
                <a:gradFill>
                  <a:gsLst>
                    <a:gs pos="0">
                      <a:srgbClr val="FF0000"/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00FF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矩形 27">
                  <a:extLst>
                    <a:ext uri="{FF2B5EF4-FFF2-40B4-BE49-F238E27FC236}">
                      <a16:creationId xmlns:a16="http://schemas.microsoft.com/office/drawing/2014/main" id="{DEBC1B66-6D87-D003-6937-CB18EB3E22FF}"/>
                    </a:ext>
                  </a:extLst>
                </p:cNvPr>
                <p:cNvSpPr/>
                <p:nvPr/>
              </p:nvSpPr>
              <p:spPr>
                <a:xfrm rot="19866184">
                  <a:off x="5441841" y="5145866"/>
                  <a:ext cx="721033" cy="4571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000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椭圆 29">
                  <a:extLst>
                    <a:ext uri="{FF2B5EF4-FFF2-40B4-BE49-F238E27FC236}">
                      <a16:creationId xmlns:a16="http://schemas.microsoft.com/office/drawing/2014/main" id="{7CA9614C-0E26-576F-AE89-8944922613AE}"/>
                    </a:ext>
                  </a:extLst>
                </p:cNvPr>
                <p:cNvSpPr/>
                <p:nvPr/>
              </p:nvSpPr>
              <p:spPr>
                <a:xfrm>
                  <a:off x="6046234" y="4747645"/>
                  <a:ext cx="452048" cy="45111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椭圆 30">
                  <a:extLst>
                    <a:ext uri="{FF2B5EF4-FFF2-40B4-BE49-F238E27FC236}">
                      <a16:creationId xmlns:a16="http://schemas.microsoft.com/office/drawing/2014/main" id="{3BA967C6-FCC7-DD2A-7B71-5C98A26BFDF9}"/>
                    </a:ext>
                  </a:extLst>
                </p:cNvPr>
                <p:cNvSpPr/>
                <p:nvPr/>
              </p:nvSpPr>
              <p:spPr>
                <a:xfrm>
                  <a:off x="5232301" y="5289281"/>
                  <a:ext cx="323120" cy="3307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椭圆 28">
                  <a:extLst>
                    <a:ext uri="{FF2B5EF4-FFF2-40B4-BE49-F238E27FC236}">
                      <a16:creationId xmlns:a16="http://schemas.microsoft.com/office/drawing/2014/main" id="{29ECB162-FB78-73E1-BE85-F831B31E4870}"/>
                    </a:ext>
                  </a:extLst>
                </p:cNvPr>
                <p:cNvSpPr/>
                <p:nvPr/>
              </p:nvSpPr>
              <p:spPr>
                <a:xfrm rot="5400000">
                  <a:off x="6824540" y="5078961"/>
                  <a:ext cx="753763" cy="7513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8ED891B3-8B0A-CAA0-2BE4-EC3E069A9527}"/>
                  </a:ext>
                </a:extLst>
              </p:cNvPr>
              <p:cNvGrpSpPr/>
              <p:nvPr/>
            </p:nvGrpSpPr>
            <p:grpSpPr>
              <a:xfrm>
                <a:off x="8379187" y="4964728"/>
                <a:ext cx="295273" cy="469969"/>
                <a:chOff x="10750880" y="4261851"/>
                <a:chExt cx="295273" cy="469969"/>
              </a:xfrm>
            </p:grpSpPr>
            <p:cxnSp>
              <p:nvCxnSpPr>
                <p:cNvPr id="175" name="直接箭头连接符 11">
                  <a:extLst>
                    <a:ext uri="{FF2B5EF4-FFF2-40B4-BE49-F238E27FC236}">
                      <a16:creationId xmlns:a16="http://schemas.microsoft.com/office/drawing/2014/main" id="{DC38870C-A6FC-5FA0-BE0F-9A41B7BDE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2406" y="4342101"/>
                  <a:ext cx="0" cy="20636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6" name="椭圆 84">
                  <a:extLst>
                    <a:ext uri="{FF2B5EF4-FFF2-40B4-BE49-F238E27FC236}">
                      <a16:creationId xmlns:a16="http://schemas.microsoft.com/office/drawing/2014/main" id="{3CF48DE7-64E7-F244-C253-25795C5AEFC3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文本框 19">
                      <a:extLst>
                        <a:ext uri="{FF2B5EF4-FFF2-40B4-BE49-F238E27FC236}">
                          <a16:creationId xmlns:a16="http://schemas.microsoft.com/office/drawing/2014/main" id="{7210096C-90F4-48C2-0351-6ECE6F6F5F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文本框 19">
                      <a:extLst>
                        <a:ext uri="{FF2B5EF4-FFF2-40B4-BE49-F238E27FC236}">
                          <a16:creationId xmlns:a16="http://schemas.microsoft.com/office/drawing/2014/main" id="{7210096C-90F4-48C2-0351-6ECE6F6F5F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11E963F-1030-D578-5601-671620F30AD4}"/>
                  </a:ext>
                </a:extLst>
              </p:cNvPr>
              <p:cNvGrpSpPr/>
              <p:nvPr/>
            </p:nvGrpSpPr>
            <p:grpSpPr>
              <a:xfrm>
                <a:off x="9953043" y="4809289"/>
                <a:ext cx="295273" cy="425820"/>
                <a:chOff x="10768858" y="3962264"/>
                <a:chExt cx="295273" cy="425820"/>
              </a:xfrm>
            </p:grpSpPr>
            <p:cxnSp>
              <p:nvCxnSpPr>
                <p:cNvPr id="180" name="直接箭头连接符 11">
                  <a:extLst>
                    <a:ext uri="{FF2B5EF4-FFF2-40B4-BE49-F238E27FC236}">
                      <a16:creationId xmlns:a16="http://schemas.microsoft.com/office/drawing/2014/main" id="{364C6FA4-8FB8-10C5-2541-3D823EBBF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32406" y="4115140"/>
                  <a:ext cx="0" cy="226961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椭圆 84">
                  <a:extLst>
                    <a:ext uri="{FF2B5EF4-FFF2-40B4-BE49-F238E27FC236}">
                      <a16:creationId xmlns:a16="http://schemas.microsoft.com/office/drawing/2014/main" id="{701EE446-84DB-D7C0-75A0-A7655CF59F80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文本框 19">
                      <a:extLst>
                        <a:ext uri="{FF2B5EF4-FFF2-40B4-BE49-F238E27FC236}">
                          <a16:creationId xmlns:a16="http://schemas.microsoft.com/office/drawing/2014/main" id="{9EFB9F12-0DAC-A1D7-1C94-2DACBD3D1C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68858" y="3962264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文本框 19">
                      <a:extLst>
                        <a:ext uri="{FF2B5EF4-FFF2-40B4-BE49-F238E27FC236}">
                          <a16:creationId xmlns:a16="http://schemas.microsoft.com/office/drawing/2014/main" id="{9EFB9F12-0DAC-A1D7-1C94-2DACBD3D1C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68858" y="3962264"/>
                      <a:ext cx="295273" cy="2690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ACEB3E92-05EC-2AAC-27B1-3E82CF98A1BA}"/>
                  </a:ext>
                </a:extLst>
              </p:cNvPr>
              <p:cNvGrpSpPr/>
              <p:nvPr/>
            </p:nvGrpSpPr>
            <p:grpSpPr>
              <a:xfrm>
                <a:off x="8379099" y="3134877"/>
                <a:ext cx="295273" cy="469969"/>
                <a:chOff x="10750880" y="4261851"/>
                <a:chExt cx="295273" cy="469969"/>
              </a:xfrm>
            </p:grpSpPr>
            <p:cxnSp>
              <p:nvCxnSpPr>
                <p:cNvPr id="184" name="直接箭头连接符 11">
                  <a:extLst>
                    <a:ext uri="{FF2B5EF4-FFF2-40B4-BE49-F238E27FC236}">
                      <a16:creationId xmlns:a16="http://schemas.microsoft.com/office/drawing/2014/main" id="{E93855DD-454C-B0D9-6298-80AC717E8C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32406" y="4342101"/>
                  <a:ext cx="0" cy="206360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椭圆 84">
                  <a:extLst>
                    <a:ext uri="{FF2B5EF4-FFF2-40B4-BE49-F238E27FC236}">
                      <a16:creationId xmlns:a16="http://schemas.microsoft.com/office/drawing/2014/main" id="{8F17B0F0-378B-2745-DC3F-EF4AE8F58BF5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文本框 19">
                      <a:extLst>
                        <a:ext uri="{FF2B5EF4-FFF2-40B4-BE49-F238E27FC236}">
                          <a16:creationId xmlns:a16="http://schemas.microsoft.com/office/drawing/2014/main" id="{D0AACA2B-CB5E-258F-5626-36C98DB5C2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1000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6" name="文本框 19">
                      <a:extLst>
                        <a:ext uri="{FF2B5EF4-FFF2-40B4-BE49-F238E27FC236}">
                          <a16:creationId xmlns:a16="http://schemas.microsoft.com/office/drawing/2014/main" id="{D0AACA2B-CB5E-258F-5626-36C98DB5C2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50880" y="4462772"/>
                      <a:ext cx="295273" cy="2690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A7ADD630-B652-A04E-AD11-E8C24767C67F}"/>
                  </a:ext>
                </a:extLst>
              </p:cNvPr>
              <p:cNvGrpSpPr/>
              <p:nvPr/>
            </p:nvGrpSpPr>
            <p:grpSpPr>
              <a:xfrm>
                <a:off x="8881486" y="1692463"/>
                <a:ext cx="1087221" cy="777600"/>
                <a:chOff x="10770744" y="4115140"/>
                <a:chExt cx="525599" cy="375674"/>
              </a:xfrm>
            </p:grpSpPr>
            <p:cxnSp>
              <p:nvCxnSpPr>
                <p:cNvPr id="192" name="直接箭头连接符 11">
                  <a:extLst>
                    <a:ext uri="{FF2B5EF4-FFF2-40B4-BE49-F238E27FC236}">
                      <a16:creationId xmlns:a16="http://schemas.microsoft.com/office/drawing/2014/main" id="{8CAF289C-1218-A26D-F2A6-F323D0201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32406" y="4115140"/>
                  <a:ext cx="0" cy="375674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3" name="椭圆 84">
                  <a:extLst>
                    <a:ext uri="{FF2B5EF4-FFF2-40B4-BE49-F238E27FC236}">
                      <a16:creationId xmlns:a16="http://schemas.microsoft.com/office/drawing/2014/main" id="{15896463-7765-FAC8-E3EB-C004A80911F2}"/>
                    </a:ext>
                  </a:extLst>
                </p:cNvPr>
                <p:cNvSpPr/>
                <p:nvPr/>
              </p:nvSpPr>
              <p:spPr>
                <a:xfrm>
                  <a:off x="10770744" y="4261851"/>
                  <a:ext cx="123324" cy="1262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e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文本框 19">
                      <a:extLst>
                        <a:ext uri="{FF2B5EF4-FFF2-40B4-BE49-F238E27FC236}">
                          <a16:creationId xmlns:a16="http://schemas.microsoft.com/office/drawing/2014/main" id="{96F5840E-22BD-96CA-0EDC-591E134B94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79778" y="4189636"/>
                      <a:ext cx="416565" cy="1984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acc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∝</m:t>
                            </m:r>
                            <m:acc>
                              <m:accPr>
                                <m:chr m:val="⃗"/>
                                <m:ctrlP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acc>
                          </m:oMath>
                        </m:oMathPara>
                      </a14:m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4" name="文本框 19">
                      <a:extLst>
                        <a:ext uri="{FF2B5EF4-FFF2-40B4-BE49-F238E27FC236}">
                          <a16:creationId xmlns:a16="http://schemas.microsoft.com/office/drawing/2014/main" id="{96F5840E-22BD-96CA-0EDC-591E134B94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79778" y="4189636"/>
                      <a:ext cx="416565" cy="19844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97" name="直接箭头连接符 11">
                <a:extLst>
                  <a:ext uri="{FF2B5EF4-FFF2-40B4-BE49-F238E27FC236}">
                    <a16:creationId xmlns:a16="http://schemas.microsoft.com/office/drawing/2014/main" id="{23A51683-6DF9-A912-3278-F11C71C3C3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2437" y="2570950"/>
                <a:ext cx="0" cy="31803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文本框 40">
                <a:extLst>
                  <a:ext uri="{FF2B5EF4-FFF2-40B4-BE49-F238E27FC236}">
                    <a16:creationId xmlns:a16="http://schemas.microsoft.com/office/drawing/2014/main" id="{A75BC2B2-85E3-D07E-59D3-0CC0CF6745A3}"/>
                  </a:ext>
                </a:extLst>
              </p:cNvPr>
              <p:cNvSpPr txBox="1"/>
              <p:nvPr/>
            </p:nvSpPr>
            <p:spPr>
              <a:xfrm>
                <a:off x="6990426" y="1969985"/>
                <a:ext cx="1076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Quantum Axis</a:t>
                </a:r>
              </a:p>
            </p:txBody>
          </p:sp>
          <p:cxnSp>
            <p:nvCxnSpPr>
              <p:cNvPr id="200" name="直接箭头连接符 11">
                <a:extLst>
                  <a:ext uri="{FF2B5EF4-FFF2-40B4-BE49-F238E27FC236}">
                    <a16:creationId xmlns:a16="http://schemas.microsoft.com/office/drawing/2014/main" id="{1859E3D2-2753-9BFB-1CE6-FFAAE2A3D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04716" y="2804843"/>
                <a:ext cx="0" cy="10677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箭头连接符 11">
                <a:extLst>
                  <a:ext uri="{FF2B5EF4-FFF2-40B4-BE49-F238E27FC236}">
                    <a16:creationId xmlns:a16="http://schemas.microsoft.com/office/drawing/2014/main" id="{5E6CD101-0DE1-B899-E5CE-3935EFDC3E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04716" y="4474835"/>
                <a:ext cx="0" cy="109127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文本框 40">
                    <a:extLst>
                      <a:ext uri="{FF2B5EF4-FFF2-40B4-BE49-F238E27FC236}">
                        <a16:creationId xmlns:a16="http://schemas.microsoft.com/office/drawing/2014/main" id="{31E197CE-5D89-5140-CD31-0234F2405BC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31712" y="3034276"/>
                    <a:ext cx="3249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5" name="文本框 40">
                    <a:extLst>
                      <a:ext uri="{FF2B5EF4-FFF2-40B4-BE49-F238E27FC236}">
                        <a16:creationId xmlns:a16="http://schemas.microsoft.com/office/drawing/2014/main" id="{31E197CE-5D89-5140-CD31-0234F2405B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31712" y="3034276"/>
                    <a:ext cx="32499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本框 40">
                    <a:extLst>
                      <a:ext uri="{FF2B5EF4-FFF2-40B4-BE49-F238E27FC236}">
                        <a16:creationId xmlns:a16="http://schemas.microsoft.com/office/drawing/2014/main" id="{5E586BFA-28E1-BCB2-6A33-22C14DD7431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8316" y="4870284"/>
                    <a:ext cx="32499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6" name="文本框 40">
                    <a:extLst>
                      <a:ext uri="{FF2B5EF4-FFF2-40B4-BE49-F238E27FC236}">
                        <a16:creationId xmlns:a16="http://schemas.microsoft.com/office/drawing/2014/main" id="{5E586BFA-28E1-BCB2-6A33-22C14DD743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28316" y="4870284"/>
                    <a:ext cx="3249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直接箭头连接符 11">
                <a:extLst>
                  <a:ext uri="{FF2B5EF4-FFF2-40B4-BE49-F238E27FC236}">
                    <a16:creationId xmlns:a16="http://schemas.microsoft.com/office/drawing/2014/main" id="{24177F62-B82C-7989-5EB4-F0D6E7BB7E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22782" y="2570950"/>
                <a:ext cx="0" cy="31803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文本框 40">
                <a:extLst>
                  <a:ext uri="{FF2B5EF4-FFF2-40B4-BE49-F238E27FC236}">
                    <a16:creationId xmlns:a16="http://schemas.microsoft.com/office/drawing/2014/main" id="{B4CB3DA4-5076-90D2-AFBC-76FCB3834351}"/>
                  </a:ext>
                </a:extLst>
              </p:cNvPr>
              <p:cNvSpPr txBox="1"/>
              <p:nvPr/>
            </p:nvSpPr>
            <p:spPr>
              <a:xfrm>
                <a:off x="10684737" y="2114646"/>
                <a:ext cx="1076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 field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箭头: 右 5">
                  <a:extLst>
                    <a:ext uri="{FF2B5EF4-FFF2-40B4-BE49-F238E27FC236}">
                      <a16:creationId xmlns:a16="http://schemas.microsoft.com/office/drawing/2014/main" id="{EBB5BB95-E056-4987-16E9-6967D97E4C02}"/>
                    </a:ext>
                  </a:extLst>
                </p:cNvPr>
                <p:cNvSpPr/>
                <p:nvPr/>
              </p:nvSpPr>
              <p:spPr>
                <a:xfrm>
                  <a:off x="5601475" y="3554293"/>
                  <a:ext cx="1439391" cy="993757"/>
                </a:xfrm>
                <a:prstGeom prst="right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Average over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箭头: 右 5">
                  <a:extLst>
                    <a:ext uri="{FF2B5EF4-FFF2-40B4-BE49-F238E27FC236}">
                      <a16:creationId xmlns:a16="http://schemas.microsoft.com/office/drawing/2014/main" id="{EBB5BB95-E056-4987-16E9-6967D97E4C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475" y="3554293"/>
                  <a:ext cx="1439391" cy="993757"/>
                </a:xfrm>
                <a:prstGeom prst="rightArrow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A1412E8-6442-E759-4703-26D377E2F4C2}"/>
                  </a:ext>
                </a:extLst>
              </p:cNvPr>
              <p:cNvSpPr txBox="1"/>
              <p:nvPr/>
            </p:nvSpPr>
            <p:spPr>
              <a:xfrm>
                <a:off x="836091" y="1883646"/>
                <a:ext cx="5271540" cy="687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Full Hamiltonian,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𝑙𝑎𝑏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A1412E8-6442-E759-4703-26D377E2F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91" y="1883646"/>
                <a:ext cx="5271540" cy="687304"/>
              </a:xfrm>
              <a:prstGeom prst="rect">
                <a:avLst/>
              </a:prstGeom>
              <a:blipFill>
                <a:blip r:embed="rId11"/>
                <a:stretch>
                  <a:fillRect l="-962" t="-3636" b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98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630A02-52AB-D03A-427B-687D7D73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Molecule in lattice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48FFC26-09D7-A716-B9E1-CC450779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3101" y="1891538"/>
            <a:ext cx="4728896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20C691-0542-E4C3-A897-03BDCAEA7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0004" y="1899620"/>
            <a:ext cx="4586585" cy="34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F358950-1D70-25A5-9FC5-8F0CFF19B820}"/>
              </a:ext>
            </a:extLst>
          </p:cNvPr>
          <p:cNvGrpSpPr/>
          <p:nvPr/>
        </p:nvGrpSpPr>
        <p:grpSpPr>
          <a:xfrm>
            <a:off x="1757058" y="4909570"/>
            <a:ext cx="3256995" cy="1948430"/>
            <a:chOff x="1756136" y="5477847"/>
            <a:chExt cx="3256995" cy="1948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3AC69E2-94B7-E294-0E99-95EBA700621B}"/>
                </a:ext>
              </a:extLst>
            </p:cNvPr>
            <p:cNvGrpSpPr/>
            <p:nvPr/>
          </p:nvGrpSpPr>
          <p:grpSpPr>
            <a:xfrm>
              <a:off x="3489911" y="5768422"/>
              <a:ext cx="746419" cy="1089057"/>
              <a:chOff x="7092057" y="4005629"/>
              <a:chExt cx="1185691" cy="1729971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059EF028-6A83-111F-946E-E19E739C0690}"/>
                  </a:ext>
                </a:extLst>
              </p:cNvPr>
              <p:cNvSpPr/>
              <p:nvPr/>
            </p:nvSpPr>
            <p:spPr>
              <a:xfrm>
                <a:off x="7416678" y="4008480"/>
                <a:ext cx="80232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91AC43F9-DF2D-7D6E-C636-69D8A9F6C082}"/>
                  </a:ext>
                </a:extLst>
              </p:cNvPr>
              <p:cNvSpPr/>
              <p:nvPr/>
            </p:nvSpPr>
            <p:spPr>
              <a:xfrm flipH="1">
                <a:off x="7153355" y="4005629"/>
                <a:ext cx="894196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6" name="Arc 105">
                <a:extLst>
                  <a:ext uri="{FF2B5EF4-FFF2-40B4-BE49-F238E27FC236}">
                    <a16:creationId xmlns:a16="http://schemas.microsoft.com/office/drawing/2014/main" id="{8BDB6CDC-4769-2F74-1919-244348B413DD}"/>
                  </a:ext>
                </a:extLst>
              </p:cNvPr>
              <p:cNvSpPr/>
              <p:nvPr/>
            </p:nvSpPr>
            <p:spPr>
              <a:xfrm>
                <a:off x="7489649" y="4011120"/>
                <a:ext cx="46437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id="{D901C6A6-F375-7C04-F8D7-2AB1DEE7E938}"/>
                  </a:ext>
                </a:extLst>
              </p:cNvPr>
              <p:cNvSpPr/>
              <p:nvPr/>
            </p:nvSpPr>
            <p:spPr>
              <a:xfrm flipH="1">
                <a:off x="7454980" y="4013928"/>
                <a:ext cx="439404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8" name="Down Arrow 107">
                <a:extLst>
                  <a:ext uri="{FF2B5EF4-FFF2-40B4-BE49-F238E27FC236}">
                    <a16:creationId xmlns:a16="http://schemas.microsoft.com/office/drawing/2014/main" id="{B9D782CA-27A1-1B09-A52E-203CE42C293D}"/>
                  </a:ext>
                </a:extLst>
              </p:cNvPr>
              <p:cNvSpPr/>
              <p:nvPr/>
            </p:nvSpPr>
            <p:spPr>
              <a:xfrm>
                <a:off x="7092057" y="4656051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9" name="Down Arrow 108">
                <a:extLst>
                  <a:ext uri="{FF2B5EF4-FFF2-40B4-BE49-F238E27FC236}">
                    <a16:creationId xmlns:a16="http://schemas.microsoft.com/office/drawing/2014/main" id="{D4415728-1E04-C19E-1C3D-1130D183BE97}"/>
                  </a:ext>
                </a:extLst>
              </p:cNvPr>
              <p:cNvSpPr/>
              <p:nvPr/>
            </p:nvSpPr>
            <p:spPr>
              <a:xfrm>
                <a:off x="7390618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10" name="Down Arrow 109">
                <a:extLst>
                  <a:ext uri="{FF2B5EF4-FFF2-40B4-BE49-F238E27FC236}">
                    <a16:creationId xmlns:a16="http://schemas.microsoft.com/office/drawing/2014/main" id="{6BC1D45E-3883-A053-79D9-76F120720252}"/>
                  </a:ext>
                </a:extLst>
              </p:cNvPr>
              <p:cNvSpPr/>
              <p:nvPr/>
            </p:nvSpPr>
            <p:spPr>
              <a:xfrm>
                <a:off x="7887871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11" name="Down Arrow 110">
                <a:extLst>
                  <a:ext uri="{FF2B5EF4-FFF2-40B4-BE49-F238E27FC236}">
                    <a16:creationId xmlns:a16="http://schemas.microsoft.com/office/drawing/2014/main" id="{23E8D506-1FD0-417D-AB39-D289744D8282}"/>
                  </a:ext>
                </a:extLst>
              </p:cNvPr>
              <p:cNvSpPr/>
              <p:nvPr/>
            </p:nvSpPr>
            <p:spPr>
              <a:xfrm>
                <a:off x="8157167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E4FD818-0201-B7AF-7E7E-3E8863B25431}"/>
                </a:ext>
              </a:extLst>
            </p:cNvPr>
            <p:cNvGrpSpPr/>
            <p:nvPr/>
          </p:nvGrpSpPr>
          <p:grpSpPr>
            <a:xfrm>
              <a:off x="1919009" y="5768459"/>
              <a:ext cx="746419" cy="1089057"/>
              <a:chOff x="7092057" y="4005629"/>
              <a:chExt cx="1185691" cy="1729971"/>
            </a:xfrm>
          </p:grpSpPr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6FFC14A8-29ED-C857-79C6-3BA0F2CB1BC1}"/>
                  </a:ext>
                </a:extLst>
              </p:cNvPr>
              <p:cNvSpPr/>
              <p:nvPr/>
            </p:nvSpPr>
            <p:spPr>
              <a:xfrm>
                <a:off x="7416678" y="4008480"/>
                <a:ext cx="80232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C07C2E2F-E744-3E3B-A8D8-9901D8D9EB06}"/>
                  </a:ext>
                </a:extLst>
              </p:cNvPr>
              <p:cNvSpPr/>
              <p:nvPr/>
            </p:nvSpPr>
            <p:spPr>
              <a:xfrm flipH="1">
                <a:off x="7153355" y="4005629"/>
                <a:ext cx="894196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376AD7A5-EBDA-B7E4-8630-963C54A711C6}"/>
                  </a:ext>
                </a:extLst>
              </p:cNvPr>
              <p:cNvSpPr/>
              <p:nvPr/>
            </p:nvSpPr>
            <p:spPr>
              <a:xfrm>
                <a:off x="7489649" y="4011120"/>
                <a:ext cx="46437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D02BD734-3FC3-BB52-6FAA-59319C25B248}"/>
                  </a:ext>
                </a:extLst>
              </p:cNvPr>
              <p:cNvSpPr/>
              <p:nvPr/>
            </p:nvSpPr>
            <p:spPr>
              <a:xfrm flipH="1">
                <a:off x="7454980" y="4013928"/>
                <a:ext cx="439404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4" name="Down Arrow 83">
                <a:extLst>
                  <a:ext uri="{FF2B5EF4-FFF2-40B4-BE49-F238E27FC236}">
                    <a16:creationId xmlns:a16="http://schemas.microsoft.com/office/drawing/2014/main" id="{40622580-9893-E65C-1F4B-429678BDE472}"/>
                  </a:ext>
                </a:extLst>
              </p:cNvPr>
              <p:cNvSpPr/>
              <p:nvPr/>
            </p:nvSpPr>
            <p:spPr>
              <a:xfrm>
                <a:off x="7092057" y="4656051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5" name="Down Arrow 84">
                <a:extLst>
                  <a:ext uri="{FF2B5EF4-FFF2-40B4-BE49-F238E27FC236}">
                    <a16:creationId xmlns:a16="http://schemas.microsoft.com/office/drawing/2014/main" id="{A63BEDEC-9B2E-053E-9E4F-D593B14B2BD8}"/>
                  </a:ext>
                </a:extLst>
              </p:cNvPr>
              <p:cNvSpPr/>
              <p:nvPr/>
            </p:nvSpPr>
            <p:spPr>
              <a:xfrm>
                <a:off x="7390618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6" name="Down Arrow 85">
                <a:extLst>
                  <a:ext uri="{FF2B5EF4-FFF2-40B4-BE49-F238E27FC236}">
                    <a16:creationId xmlns:a16="http://schemas.microsoft.com/office/drawing/2014/main" id="{5B587D5A-7A63-0024-BA71-02E27CDF4F1D}"/>
                  </a:ext>
                </a:extLst>
              </p:cNvPr>
              <p:cNvSpPr/>
              <p:nvPr/>
            </p:nvSpPr>
            <p:spPr>
              <a:xfrm>
                <a:off x="7887871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7" name="Down Arrow 86">
                <a:extLst>
                  <a:ext uri="{FF2B5EF4-FFF2-40B4-BE49-F238E27FC236}">
                    <a16:creationId xmlns:a16="http://schemas.microsoft.com/office/drawing/2014/main" id="{0CC0A11B-1CFC-4A28-A3B0-8B894340E6EC}"/>
                  </a:ext>
                </a:extLst>
              </p:cNvPr>
              <p:cNvSpPr/>
              <p:nvPr/>
            </p:nvSpPr>
            <p:spPr>
              <a:xfrm>
                <a:off x="8157167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sp>
          <p:nvSpPr>
            <p:cNvPr id="14" name="文本框 40">
              <a:extLst>
                <a:ext uri="{FF2B5EF4-FFF2-40B4-BE49-F238E27FC236}">
                  <a16:creationId xmlns:a16="http://schemas.microsoft.com/office/drawing/2014/main" id="{845EDE17-064B-D8A5-8B66-28B5D6084A82}"/>
                </a:ext>
              </a:extLst>
            </p:cNvPr>
            <p:cNvSpPr txBox="1"/>
            <p:nvPr/>
          </p:nvSpPr>
          <p:spPr>
            <a:xfrm>
              <a:off x="1994295" y="7048949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m&lt;0</a:t>
              </a:r>
            </a:p>
          </p:txBody>
        </p:sp>
        <p:sp>
          <p:nvSpPr>
            <p:cNvPr id="15" name="文本框 40">
              <a:extLst>
                <a:ext uri="{FF2B5EF4-FFF2-40B4-BE49-F238E27FC236}">
                  <a16:creationId xmlns:a16="http://schemas.microsoft.com/office/drawing/2014/main" id="{3E9A0E2F-D012-FD36-A2E9-2DFE3C94B091}"/>
                </a:ext>
              </a:extLst>
            </p:cNvPr>
            <p:cNvSpPr txBox="1"/>
            <p:nvPr/>
          </p:nvSpPr>
          <p:spPr>
            <a:xfrm>
              <a:off x="3611206" y="705694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m&gt;0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A1F177-4B4A-DF65-B413-D6FFE7F9C89E}"/>
                </a:ext>
              </a:extLst>
            </p:cNvPr>
            <p:cNvGrpSpPr/>
            <p:nvPr/>
          </p:nvGrpSpPr>
          <p:grpSpPr>
            <a:xfrm>
              <a:off x="1756136" y="6044054"/>
              <a:ext cx="1059296" cy="408691"/>
              <a:chOff x="5714211" y="2555930"/>
              <a:chExt cx="1059296" cy="408691"/>
            </a:xfrm>
          </p:grpSpPr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14EF3C16-1C33-43FD-A56D-A3EC4BA7C6D9}"/>
                  </a:ext>
                </a:extLst>
              </p:cNvPr>
              <p:cNvSpPr/>
              <p:nvPr/>
            </p:nvSpPr>
            <p:spPr>
              <a:xfrm>
                <a:off x="5714211" y="2555930"/>
                <a:ext cx="1059296" cy="408691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2" name="Down Arrow 71">
                <a:extLst>
                  <a:ext uri="{FF2B5EF4-FFF2-40B4-BE49-F238E27FC236}">
                    <a16:creationId xmlns:a16="http://schemas.microsoft.com/office/drawing/2014/main" id="{4F253047-5042-F3C0-B6D4-6652AC8D12DE}"/>
                  </a:ext>
                </a:extLst>
              </p:cNvPr>
              <p:cNvSpPr/>
              <p:nvPr/>
            </p:nvSpPr>
            <p:spPr>
              <a:xfrm rot="3339955">
                <a:off x="6564010" y="2851086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A1266-B44D-7E12-617D-F20F2DD44485}"/>
                </a:ext>
              </a:extLst>
            </p:cNvPr>
            <p:cNvGrpSpPr/>
            <p:nvPr/>
          </p:nvGrpSpPr>
          <p:grpSpPr>
            <a:xfrm rot="10800000">
              <a:off x="3356724" y="6103050"/>
              <a:ext cx="1059296" cy="408691"/>
              <a:chOff x="5714211" y="2555930"/>
              <a:chExt cx="1059296" cy="408691"/>
            </a:xfrm>
          </p:grpSpPr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E7D898E8-44B8-050E-C409-096614365455}"/>
                  </a:ext>
                </a:extLst>
              </p:cNvPr>
              <p:cNvSpPr/>
              <p:nvPr/>
            </p:nvSpPr>
            <p:spPr>
              <a:xfrm>
                <a:off x="5714211" y="2555930"/>
                <a:ext cx="1059296" cy="408691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0" name="Down Arrow 69">
                <a:extLst>
                  <a:ext uri="{FF2B5EF4-FFF2-40B4-BE49-F238E27FC236}">
                    <a16:creationId xmlns:a16="http://schemas.microsoft.com/office/drawing/2014/main" id="{D6ACBECC-39A9-2A7A-59BD-4450A28956FE}"/>
                  </a:ext>
                </a:extLst>
              </p:cNvPr>
              <p:cNvSpPr/>
              <p:nvPr/>
            </p:nvSpPr>
            <p:spPr>
              <a:xfrm rot="17205172">
                <a:off x="5858473" y="2833856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17D3B3-A1B8-AD20-F480-577789AFBD4C}"/>
                </a:ext>
              </a:extLst>
            </p:cNvPr>
            <p:cNvGrpSpPr/>
            <p:nvPr/>
          </p:nvGrpSpPr>
          <p:grpSpPr>
            <a:xfrm>
              <a:off x="1858462" y="5477884"/>
              <a:ext cx="682332" cy="1476113"/>
              <a:chOff x="5950350" y="3787976"/>
              <a:chExt cx="804457" cy="1740311"/>
            </a:xfrm>
          </p:grpSpPr>
          <p:sp>
            <p:nvSpPr>
              <p:cNvPr id="54" name="矩形 26">
                <a:extLst>
                  <a:ext uri="{FF2B5EF4-FFF2-40B4-BE49-F238E27FC236}">
                    <a16:creationId xmlns:a16="http://schemas.microsoft.com/office/drawing/2014/main" id="{10D64BDB-7907-A9B2-CA34-C9225270BF54}"/>
                  </a:ext>
                </a:extLst>
              </p:cNvPr>
              <p:cNvSpPr/>
              <p:nvPr/>
            </p:nvSpPr>
            <p:spPr>
              <a:xfrm rot="17661468">
                <a:off x="5916449" y="4395259"/>
                <a:ext cx="633054" cy="40885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27">
                <a:extLst>
                  <a:ext uri="{FF2B5EF4-FFF2-40B4-BE49-F238E27FC236}">
                    <a16:creationId xmlns:a16="http://schemas.microsoft.com/office/drawing/2014/main" id="{E3411EA1-7C66-A89E-9122-567963A1C099}"/>
                  </a:ext>
                </a:extLst>
              </p:cNvPr>
              <p:cNvSpPr/>
              <p:nvPr/>
            </p:nvSpPr>
            <p:spPr>
              <a:xfrm rot="14466184">
                <a:off x="5995300" y="5088226"/>
                <a:ext cx="535148" cy="3393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椭圆 29">
                <a:extLst>
                  <a:ext uri="{FF2B5EF4-FFF2-40B4-BE49-F238E27FC236}">
                    <a16:creationId xmlns:a16="http://schemas.microsoft.com/office/drawing/2014/main" id="{A21C4334-6015-5DCC-F676-2DA7B8370F2A}"/>
                  </a:ext>
                </a:extLst>
              </p:cNvPr>
              <p:cNvSpPr/>
              <p:nvPr/>
            </p:nvSpPr>
            <p:spPr>
              <a:xfrm rot="16200000">
                <a:off x="5950004" y="4589025"/>
                <a:ext cx="335509" cy="3348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3300">
                      <a:shade val="30000"/>
                      <a:satMod val="115000"/>
                    </a:srgb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330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椭圆 30">
                <a:extLst>
                  <a:ext uri="{FF2B5EF4-FFF2-40B4-BE49-F238E27FC236}">
                    <a16:creationId xmlns:a16="http://schemas.microsoft.com/office/drawing/2014/main" id="{CADEB668-AD1E-84AE-EE8D-772F7BE25B6B}"/>
                  </a:ext>
                </a:extLst>
              </p:cNvPr>
              <p:cNvSpPr/>
              <p:nvPr/>
            </p:nvSpPr>
            <p:spPr>
              <a:xfrm rot="16200000">
                <a:off x="6355178" y="5285640"/>
                <a:ext cx="239819" cy="2454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28">
                <a:extLst>
                  <a:ext uri="{FF2B5EF4-FFF2-40B4-BE49-F238E27FC236}">
                    <a16:creationId xmlns:a16="http://schemas.microsoft.com/office/drawing/2014/main" id="{E5A87331-AF72-DD07-1BD4-39D095B44BEB}"/>
                  </a:ext>
                </a:extLst>
              </p:cNvPr>
              <p:cNvSpPr/>
              <p:nvPr/>
            </p:nvSpPr>
            <p:spPr>
              <a:xfrm>
                <a:off x="6195367" y="3787976"/>
                <a:ext cx="559440" cy="55767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54000">
                    <a:srgbClr val="00FF00"/>
                  </a:gs>
                  <a:gs pos="100000">
                    <a:srgbClr val="17A11A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FF3BF20-EA6F-4E7B-C7FA-FA5A63A3ACB1}"/>
                </a:ext>
              </a:extLst>
            </p:cNvPr>
            <p:cNvGrpSpPr/>
            <p:nvPr/>
          </p:nvGrpSpPr>
          <p:grpSpPr>
            <a:xfrm rot="16200000">
              <a:off x="3032474" y="5874737"/>
              <a:ext cx="1476113" cy="682334"/>
              <a:chOff x="5232301" y="4747645"/>
              <a:chExt cx="2344811" cy="1083888"/>
            </a:xfrm>
          </p:grpSpPr>
          <p:sp>
            <p:nvSpPr>
              <p:cNvPr id="49" name="矩形 26">
                <a:extLst>
                  <a:ext uri="{FF2B5EF4-FFF2-40B4-BE49-F238E27FC236}">
                    <a16:creationId xmlns:a16="http://schemas.microsoft.com/office/drawing/2014/main" id="{9427E133-E112-1934-BC94-82F3A24D7E05}"/>
                  </a:ext>
                </a:extLst>
              </p:cNvPr>
              <p:cNvSpPr/>
              <p:nvPr/>
            </p:nvSpPr>
            <p:spPr>
              <a:xfrm rot="1461468">
                <a:off x="6304871" y="5100899"/>
                <a:ext cx="852946" cy="55086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矩形 27">
                <a:extLst>
                  <a:ext uri="{FF2B5EF4-FFF2-40B4-BE49-F238E27FC236}">
                    <a16:creationId xmlns:a16="http://schemas.microsoft.com/office/drawing/2014/main" id="{CBBB0FCC-2AD7-7CCB-E06D-B90A7B7863A5}"/>
                  </a:ext>
                </a:extLst>
              </p:cNvPr>
              <p:cNvSpPr/>
              <p:nvPr/>
            </p:nvSpPr>
            <p:spPr>
              <a:xfrm rot="19866184">
                <a:off x="5441841" y="5145866"/>
                <a:ext cx="721033" cy="4571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29">
                <a:extLst>
                  <a:ext uri="{FF2B5EF4-FFF2-40B4-BE49-F238E27FC236}">
                    <a16:creationId xmlns:a16="http://schemas.microsoft.com/office/drawing/2014/main" id="{74FE61D0-D9A3-C708-8401-2EBE6BBB76C7}"/>
                  </a:ext>
                </a:extLst>
              </p:cNvPr>
              <p:cNvSpPr/>
              <p:nvPr/>
            </p:nvSpPr>
            <p:spPr>
              <a:xfrm>
                <a:off x="6046234" y="4747645"/>
                <a:ext cx="452048" cy="4511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3300">
                      <a:shade val="30000"/>
                      <a:satMod val="115000"/>
                    </a:srgb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330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椭圆 30">
                <a:extLst>
                  <a:ext uri="{FF2B5EF4-FFF2-40B4-BE49-F238E27FC236}">
                    <a16:creationId xmlns:a16="http://schemas.microsoft.com/office/drawing/2014/main" id="{9E757B9B-F69C-4A2F-4A99-7817B572BFB7}"/>
                  </a:ext>
                </a:extLst>
              </p:cNvPr>
              <p:cNvSpPr/>
              <p:nvPr/>
            </p:nvSpPr>
            <p:spPr>
              <a:xfrm>
                <a:off x="5232301" y="5289281"/>
                <a:ext cx="323120" cy="3307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28">
                <a:extLst>
                  <a:ext uri="{FF2B5EF4-FFF2-40B4-BE49-F238E27FC236}">
                    <a16:creationId xmlns:a16="http://schemas.microsoft.com/office/drawing/2014/main" id="{BBD7A67D-5E08-A878-9FFE-92972F3EF58C}"/>
                  </a:ext>
                </a:extLst>
              </p:cNvPr>
              <p:cNvSpPr/>
              <p:nvPr/>
            </p:nvSpPr>
            <p:spPr>
              <a:xfrm rot="5400000">
                <a:off x="6824540" y="5078961"/>
                <a:ext cx="753763" cy="75138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54000">
                    <a:srgbClr val="00FF00"/>
                  </a:gs>
                  <a:gs pos="100000">
                    <a:srgbClr val="17A11A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65C818-F192-339C-11F0-7798DEE7590A}"/>
                </a:ext>
              </a:extLst>
            </p:cNvPr>
            <p:cNvGrpSpPr/>
            <p:nvPr/>
          </p:nvGrpSpPr>
          <p:grpSpPr>
            <a:xfrm>
              <a:off x="2239004" y="6178164"/>
              <a:ext cx="295273" cy="469969"/>
              <a:chOff x="10750880" y="4261851"/>
              <a:chExt cx="295273" cy="469969"/>
            </a:xfrm>
          </p:grpSpPr>
          <p:cxnSp>
            <p:nvCxnSpPr>
              <p:cNvPr id="46" name="直接箭头连接符 11">
                <a:extLst>
                  <a:ext uri="{FF2B5EF4-FFF2-40B4-BE49-F238E27FC236}">
                    <a16:creationId xmlns:a16="http://schemas.microsoft.com/office/drawing/2014/main" id="{E035899E-0AF0-DC97-EC35-9E452ECA2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2406" y="4342101"/>
                <a:ext cx="0" cy="20636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椭圆 84">
                <a:extLst>
                  <a:ext uri="{FF2B5EF4-FFF2-40B4-BE49-F238E27FC236}">
                    <a16:creationId xmlns:a16="http://schemas.microsoft.com/office/drawing/2014/main" id="{9BB01D93-2ADE-08A8-229E-4D2EA8A9562A}"/>
                  </a:ext>
                </a:extLst>
              </p:cNvPr>
              <p:cNvSpPr/>
              <p:nvPr/>
            </p:nvSpPr>
            <p:spPr>
              <a:xfrm>
                <a:off x="10770744" y="4261851"/>
                <a:ext cx="123324" cy="12623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  <a:alpha val="4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19">
                    <a:extLst>
                      <a:ext uri="{FF2B5EF4-FFF2-40B4-BE49-F238E27FC236}">
                        <a16:creationId xmlns:a16="http://schemas.microsoft.com/office/drawing/2014/main" id="{5EF5B5FF-8327-8D1E-D666-8B85AD1CC82D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880" y="4462772"/>
                    <a:ext cx="295273" cy="2690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文本框 19">
                    <a:extLst>
                      <a:ext uri="{FF2B5EF4-FFF2-40B4-BE49-F238E27FC236}">
                        <a16:creationId xmlns:a16="http://schemas.microsoft.com/office/drawing/2014/main" id="{7210096C-90F4-48C2-0351-6ECE6F6F5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50880" y="4462772"/>
                    <a:ext cx="295273" cy="26904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8428D1-8C56-1D0D-FD06-44C90FEAD1EE}"/>
                </a:ext>
              </a:extLst>
            </p:cNvPr>
            <p:cNvGrpSpPr/>
            <p:nvPr/>
          </p:nvGrpSpPr>
          <p:grpSpPr>
            <a:xfrm>
              <a:off x="3812860" y="6022725"/>
              <a:ext cx="295273" cy="425820"/>
              <a:chOff x="10768858" y="3962264"/>
              <a:chExt cx="295273" cy="425820"/>
            </a:xfrm>
          </p:grpSpPr>
          <p:cxnSp>
            <p:nvCxnSpPr>
              <p:cNvPr id="43" name="直接箭头连接符 11">
                <a:extLst>
                  <a:ext uri="{FF2B5EF4-FFF2-40B4-BE49-F238E27FC236}">
                    <a16:creationId xmlns:a16="http://schemas.microsoft.com/office/drawing/2014/main" id="{72BAF51F-E3C1-F8BE-9415-E284E6CFF9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2406" y="4115140"/>
                <a:ext cx="0" cy="226961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椭圆 84">
                <a:extLst>
                  <a:ext uri="{FF2B5EF4-FFF2-40B4-BE49-F238E27FC236}">
                    <a16:creationId xmlns:a16="http://schemas.microsoft.com/office/drawing/2014/main" id="{AD63CA9D-4D28-5BAF-0797-29FC8314E67C}"/>
                  </a:ext>
                </a:extLst>
              </p:cNvPr>
              <p:cNvSpPr/>
              <p:nvPr/>
            </p:nvSpPr>
            <p:spPr>
              <a:xfrm>
                <a:off x="10770744" y="4261851"/>
                <a:ext cx="123324" cy="12623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  <a:alpha val="4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19">
                    <a:extLst>
                      <a:ext uri="{FF2B5EF4-FFF2-40B4-BE49-F238E27FC236}">
                        <a16:creationId xmlns:a16="http://schemas.microsoft.com/office/drawing/2014/main" id="{909AC6B2-8206-1E0B-699E-B245BB6CFC01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8858" y="3962264"/>
                    <a:ext cx="295273" cy="2690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文本框 19">
                    <a:extLst>
                      <a:ext uri="{FF2B5EF4-FFF2-40B4-BE49-F238E27FC236}">
                        <a16:creationId xmlns:a16="http://schemas.microsoft.com/office/drawing/2014/main" id="{9EFB9F12-0DAC-A1D7-1C94-2DACBD3D1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8858" y="3962264"/>
                    <a:ext cx="295273" cy="2690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2" name="直接箭头连接符 11">
              <a:extLst>
                <a:ext uri="{FF2B5EF4-FFF2-40B4-BE49-F238E27FC236}">
                  <a16:creationId xmlns:a16="http://schemas.microsoft.com/office/drawing/2014/main" id="{496BF90A-2B59-CF0A-73B8-DEB99FDD6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533" y="5688271"/>
              <a:ext cx="0" cy="1091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40">
                  <a:extLst>
                    <a:ext uri="{FF2B5EF4-FFF2-40B4-BE49-F238E27FC236}">
                      <a16:creationId xmlns:a16="http://schemas.microsoft.com/office/drawing/2014/main" id="{5545D8CA-DC93-12EA-D8D6-A4EEB57D0B96}"/>
                    </a:ext>
                  </a:extLst>
                </p:cNvPr>
                <p:cNvSpPr txBox="1"/>
                <p:nvPr/>
              </p:nvSpPr>
              <p:spPr>
                <a:xfrm>
                  <a:off x="4688133" y="6083720"/>
                  <a:ext cx="3249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文本框 40">
                  <a:extLst>
                    <a:ext uri="{FF2B5EF4-FFF2-40B4-BE49-F238E27FC236}">
                      <a16:creationId xmlns:a16="http://schemas.microsoft.com/office/drawing/2014/main" id="{5545D8CA-DC93-12EA-D8D6-A4EEB57D0B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8133" y="6083720"/>
                  <a:ext cx="32499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36664D9-B221-6B54-C6B8-6082BFAA667B}"/>
              </a:ext>
            </a:extLst>
          </p:cNvPr>
          <p:cNvGrpSpPr/>
          <p:nvPr/>
        </p:nvGrpSpPr>
        <p:grpSpPr>
          <a:xfrm>
            <a:off x="7973577" y="4885004"/>
            <a:ext cx="3229164" cy="1872330"/>
            <a:chOff x="8409426" y="5553947"/>
            <a:chExt cx="3229164" cy="18723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B796693-185B-C6C7-938B-E4ACDA40882C}"/>
                </a:ext>
              </a:extLst>
            </p:cNvPr>
            <p:cNvGrpSpPr/>
            <p:nvPr/>
          </p:nvGrpSpPr>
          <p:grpSpPr>
            <a:xfrm rot="10800000">
              <a:off x="10107621" y="5651666"/>
              <a:ext cx="746420" cy="1089057"/>
              <a:chOff x="7092057" y="4005629"/>
              <a:chExt cx="1185691" cy="1729971"/>
            </a:xfrm>
          </p:grpSpPr>
          <p:sp>
            <p:nvSpPr>
              <p:cNvPr id="96" name="Arc 95">
                <a:extLst>
                  <a:ext uri="{FF2B5EF4-FFF2-40B4-BE49-F238E27FC236}">
                    <a16:creationId xmlns:a16="http://schemas.microsoft.com/office/drawing/2014/main" id="{3BD719D0-3B70-4084-3B21-3BF7031D89B3}"/>
                  </a:ext>
                </a:extLst>
              </p:cNvPr>
              <p:cNvSpPr/>
              <p:nvPr/>
            </p:nvSpPr>
            <p:spPr>
              <a:xfrm>
                <a:off x="7416678" y="4008480"/>
                <a:ext cx="80232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7" name="Arc 96">
                <a:extLst>
                  <a:ext uri="{FF2B5EF4-FFF2-40B4-BE49-F238E27FC236}">
                    <a16:creationId xmlns:a16="http://schemas.microsoft.com/office/drawing/2014/main" id="{187ECB34-D7F4-C504-C587-8D3C4BF32F9B}"/>
                  </a:ext>
                </a:extLst>
              </p:cNvPr>
              <p:cNvSpPr/>
              <p:nvPr/>
            </p:nvSpPr>
            <p:spPr>
              <a:xfrm flipH="1">
                <a:off x="7153355" y="4005629"/>
                <a:ext cx="894196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B0211F9D-F857-A0F7-10D6-BE5997C109E9}"/>
                  </a:ext>
                </a:extLst>
              </p:cNvPr>
              <p:cNvSpPr/>
              <p:nvPr/>
            </p:nvSpPr>
            <p:spPr>
              <a:xfrm>
                <a:off x="7489649" y="4011120"/>
                <a:ext cx="46437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353E8344-9317-964E-351A-9737D3DC3688}"/>
                  </a:ext>
                </a:extLst>
              </p:cNvPr>
              <p:cNvSpPr/>
              <p:nvPr/>
            </p:nvSpPr>
            <p:spPr>
              <a:xfrm flipH="1">
                <a:off x="7454980" y="4013928"/>
                <a:ext cx="439404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0" name="Down Arrow 99">
                <a:extLst>
                  <a:ext uri="{FF2B5EF4-FFF2-40B4-BE49-F238E27FC236}">
                    <a16:creationId xmlns:a16="http://schemas.microsoft.com/office/drawing/2014/main" id="{533BD38C-35DB-A544-38C1-5145BC32C365}"/>
                  </a:ext>
                </a:extLst>
              </p:cNvPr>
              <p:cNvSpPr/>
              <p:nvPr/>
            </p:nvSpPr>
            <p:spPr>
              <a:xfrm>
                <a:off x="7092057" y="4656051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1" name="Down Arrow 100">
                <a:extLst>
                  <a:ext uri="{FF2B5EF4-FFF2-40B4-BE49-F238E27FC236}">
                    <a16:creationId xmlns:a16="http://schemas.microsoft.com/office/drawing/2014/main" id="{60CC9305-207C-0ED9-6F19-798BC118BD2E}"/>
                  </a:ext>
                </a:extLst>
              </p:cNvPr>
              <p:cNvSpPr/>
              <p:nvPr/>
            </p:nvSpPr>
            <p:spPr>
              <a:xfrm>
                <a:off x="7390618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2" name="Down Arrow 101">
                <a:extLst>
                  <a:ext uri="{FF2B5EF4-FFF2-40B4-BE49-F238E27FC236}">
                    <a16:creationId xmlns:a16="http://schemas.microsoft.com/office/drawing/2014/main" id="{FB515F01-3F89-B8FE-6042-3B908A4EADB0}"/>
                  </a:ext>
                </a:extLst>
              </p:cNvPr>
              <p:cNvSpPr/>
              <p:nvPr/>
            </p:nvSpPr>
            <p:spPr>
              <a:xfrm>
                <a:off x="7887871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03" name="Down Arrow 102">
                <a:extLst>
                  <a:ext uri="{FF2B5EF4-FFF2-40B4-BE49-F238E27FC236}">
                    <a16:creationId xmlns:a16="http://schemas.microsoft.com/office/drawing/2014/main" id="{455C9E77-8CF4-64AA-A08F-5F012F2C60FA}"/>
                  </a:ext>
                </a:extLst>
              </p:cNvPr>
              <p:cNvSpPr/>
              <p:nvPr/>
            </p:nvSpPr>
            <p:spPr>
              <a:xfrm>
                <a:off x="8157167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E3A981-1703-4F8D-4DC0-E0142512F393}"/>
                </a:ext>
              </a:extLst>
            </p:cNvPr>
            <p:cNvGrpSpPr/>
            <p:nvPr/>
          </p:nvGrpSpPr>
          <p:grpSpPr>
            <a:xfrm rot="10800000">
              <a:off x="8571448" y="5650427"/>
              <a:ext cx="746420" cy="1089057"/>
              <a:chOff x="7092057" y="4005629"/>
              <a:chExt cx="1185691" cy="1729971"/>
            </a:xfrm>
          </p:grpSpPr>
          <p:sp>
            <p:nvSpPr>
              <p:cNvPr id="88" name="Arc 87">
                <a:extLst>
                  <a:ext uri="{FF2B5EF4-FFF2-40B4-BE49-F238E27FC236}">
                    <a16:creationId xmlns:a16="http://schemas.microsoft.com/office/drawing/2014/main" id="{20E802CC-5F5F-43F7-2F58-BAC4372C95FD}"/>
                  </a:ext>
                </a:extLst>
              </p:cNvPr>
              <p:cNvSpPr/>
              <p:nvPr/>
            </p:nvSpPr>
            <p:spPr>
              <a:xfrm>
                <a:off x="7416678" y="4008480"/>
                <a:ext cx="80232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EA3BACC-CE0E-F84B-0873-98AA186A457C}"/>
                  </a:ext>
                </a:extLst>
              </p:cNvPr>
              <p:cNvSpPr/>
              <p:nvPr/>
            </p:nvSpPr>
            <p:spPr>
              <a:xfrm flipH="1">
                <a:off x="7153355" y="4005629"/>
                <a:ext cx="894196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C7E42ED3-116F-C539-94C6-9A6457DCBABA}"/>
                  </a:ext>
                </a:extLst>
              </p:cNvPr>
              <p:cNvSpPr/>
              <p:nvPr/>
            </p:nvSpPr>
            <p:spPr>
              <a:xfrm>
                <a:off x="7489649" y="4011120"/>
                <a:ext cx="464377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A3A5B634-AF12-FF04-615B-F15EC62F2F0B}"/>
                  </a:ext>
                </a:extLst>
              </p:cNvPr>
              <p:cNvSpPr/>
              <p:nvPr/>
            </p:nvSpPr>
            <p:spPr>
              <a:xfrm flipH="1">
                <a:off x="7454980" y="4013928"/>
                <a:ext cx="439404" cy="1721672"/>
              </a:xfrm>
              <a:prstGeom prst="arc">
                <a:avLst>
                  <a:gd name="adj1" fmla="val 16243305"/>
                  <a:gd name="adj2" fmla="val 5393394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2" name="Down Arrow 91">
                <a:extLst>
                  <a:ext uri="{FF2B5EF4-FFF2-40B4-BE49-F238E27FC236}">
                    <a16:creationId xmlns:a16="http://schemas.microsoft.com/office/drawing/2014/main" id="{E00C3369-23CF-BAB6-C2D4-D41D4CCB5004}"/>
                  </a:ext>
                </a:extLst>
              </p:cNvPr>
              <p:cNvSpPr/>
              <p:nvPr/>
            </p:nvSpPr>
            <p:spPr>
              <a:xfrm>
                <a:off x="7092057" y="4656051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3" name="Down Arrow 92">
                <a:extLst>
                  <a:ext uri="{FF2B5EF4-FFF2-40B4-BE49-F238E27FC236}">
                    <a16:creationId xmlns:a16="http://schemas.microsoft.com/office/drawing/2014/main" id="{D28C2BA7-1101-DDA9-7755-20A58F8B8A49}"/>
                  </a:ext>
                </a:extLst>
              </p:cNvPr>
              <p:cNvSpPr/>
              <p:nvPr/>
            </p:nvSpPr>
            <p:spPr>
              <a:xfrm>
                <a:off x="7390618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4" name="Down Arrow 93">
                <a:extLst>
                  <a:ext uri="{FF2B5EF4-FFF2-40B4-BE49-F238E27FC236}">
                    <a16:creationId xmlns:a16="http://schemas.microsoft.com/office/drawing/2014/main" id="{EB928C01-C3DD-CB3E-B9C9-63F4A6DEAA3D}"/>
                  </a:ext>
                </a:extLst>
              </p:cNvPr>
              <p:cNvSpPr/>
              <p:nvPr/>
            </p:nvSpPr>
            <p:spPr>
              <a:xfrm>
                <a:off x="7887871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5" name="Down Arrow 94">
                <a:extLst>
                  <a:ext uri="{FF2B5EF4-FFF2-40B4-BE49-F238E27FC236}">
                    <a16:creationId xmlns:a16="http://schemas.microsoft.com/office/drawing/2014/main" id="{F63508B8-7A83-6AA0-0D6F-A56CCF77B168}"/>
                  </a:ext>
                </a:extLst>
              </p:cNvPr>
              <p:cNvSpPr/>
              <p:nvPr/>
            </p:nvSpPr>
            <p:spPr>
              <a:xfrm>
                <a:off x="8157167" y="4654019"/>
                <a:ext cx="120581" cy="424892"/>
              </a:xfrm>
              <a:prstGeom prst="downArrow">
                <a:avLst>
                  <a:gd name="adj1" fmla="val 0"/>
                  <a:gd name="adj2" fmla="val 32674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30C3F9A-FAE0-1598-5E6F-F623AC5EBA23}"/>
                </a:ext>
              </a:extLst>
            </p:cNvPr>
            <p:cNvGrpSpPr/>
            <p:nvPr/>
          </p:nvGrpSpPr>
          <p:grpSpPr>
            <a:xfrm>
              <a:off x="10391391" y="5814511"/>
              <a:ext cx="295273" cy="438312"/>
              <a:chOff x="10736021" y="3949772"/>
              <a:chExt cx="295273" cy="438312"/>
            </a:xfrm>
          </p:grpSpPr>
          <p:cxnSp>
            <p:nvCxnSpPr>
              <p:cNvPr id="77" name="直接箭头连接符 11">
                <a:extLst>
                  <a:ext uri="{FF2B5EF4-FFF2-40B4-BE49-F238E27FC236}">
                    <a16:creationId xmlns:a16="http://schemas.microsoft.com/office/drawing/2014/main" id="{81B34735-C767-BC0A-37F6-3856EB5B4E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2406" y="4115140"/>
                <a:ext cx="0" cy="226961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84">
                <a:extLst>
                  <a:ext uri="{FF2B5EF4-FFF2-40B4-BE49-F238E27FC236}">
                    <a16:creationId xmlns:a16="http://schemas.microsoft.com/office/drawing/2014/main" id="{F7856E11-B48B-AD1B-FA76-7668710268BC}"/>
                  </a:ext>
                </a:extLst>
              </p:cNvPr>
              <p:cNvSpPr/>
              <p:nvPr/>
            </p:nvSpPr>
            <p:spPr>
              <a:xfrm>
                <a:off x="10770744" y="4261851"/>
                <a:ext cx="123324" cy="12623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  <a:alpha val="4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19">
                    <a:extLst>
                      <a:ext uri="{FF2B5EF4-FFF2-40B4-BE49-F238E27FC236}">
                        <a16:creationId xmlns:a16="http://schemas.microsoft.com/office/drawing/2014/main" id="{EA26A9C0-495C-B7B0-D045-358D2DF64C43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021" y="3949772"/>
                    <a:ext cx="295273" cy="2690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文本框 19">
                    <a:extLst>
                      <a:ext uri="{FF2B5EF4-FFF2-40B4-BE49-F238E27FC236}">
                        <a16:creationId xmlns:a16="http://schemas.microsoft.com/office/drawing/2014/main" id="{C5292A4E-72E3-1C53-CD2C-BEC3E607BD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021" y="3949772"/>
                    <a:ext cx="295273" cy="2690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52743E-6B01-6448-5355-B2AFFF7812C9}"/>
                </a:ext>
              </a:extLst>
            </p:cNvPr>
            <p:cNvGrpSpPr/>
            <p:nvPr/>
          </p:nvGrpSpPr>
          <p:grpSpPr>
            <a:xfrm>
              <a:off x="8409426" y="5963449"/>
              <a:ext cx="1059296" cy="408691"/>
              <a:chOff x="5714211" y="2555930"/>
              <a:chExt cx="1059296" cy="408691"/>
            </a:xfrm>
          </p:grpSpPr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AB47042F-A3D0-8180-A9DB-AF1C1551C74B}"/>
                  </a:ext>
                </a:extLst>
              </p:cNvPr>
              <p:cNvSpPr/>
              <p:nvPr/>
            </p:nvSpPr>
            <p:spPr>
              <a:xfrm>
                <a:off x="5714211" y="2555930"/>
                <a:ext cx="1059296" cy="408691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p:sp>
            <p:nvSpPr>
              <p:cNvPr id="76" name="Down Arrow 75">
                <a:extLst>
                  <a:ext uri="{FF2B5EF4-FFF2-40B4-BE49-F238E27FC236}">
                    <a16:creationId xmlns:a16="http://schemas.microsoft.com/office/drawing/2014/main" id="{153460B4-86AC-CE8D-1A61-C022F7862C11}"/>
                  </a:ext>
                </a:extLst>
              </p:cNvPr>
              <p:cNvSpPr/>
              <p:nvPr/>
            </p:nvSpPr>
            <p:spPr>
              <a:xfrm rot="3339955">
                <a:off x="6564010" y="2851086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DBB978F-1D7C-F234-1EB1-27A222ECD4C8}"/>
                </a:ext>
              </a:extLst>
            </p:cNvPr>
            <p:cNvGrpSpPr/>
            <p:nvPr/>
          </p:nvGrpSpPr>
          <p:grpSpPr>
            <a:xfrm rot="10800000">
              <a:off x="9957617" y="6032317"/>
              <a:ext cx="1059296" cy="408691"/>
              <a:chOff x="5714211" y="2555930"/>
              <a:chExt cx="1059296" cy="408691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4B97E38-179C-6D61-5014-05DEECE65400}"/>
                  </a:ext>
                </a:extLst>
              </p:cNvPr>
              <p:cNvSpPr/>
              <p:nvPr/>
            </p:nvSpPr>
            <p:spPr>
              <a:xfrm>
                <a:off x="5714211" y="2555930"/>
                <a:ext cx="1059296" cy="408691"/>
              </a:xfrm>
              <a:prstGeom prst="arc">
                <a:avLst>
                  <a:gd name="adj1" fmla="val 9738548"/>
                  <a:gd name="adj2" fmla="val 1064345"/>
                </a:avLst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74" name="Down Arrow 73">
                <a:extLst>
                  <a:ext uri="{FF2B5EF4-FFF2-40B4-BE49-F238E27FC236}">
                    <a16:creationId xmlns:a16="http://schemas.microsoft.com/office/drawing/2014/main" id="{7CC37D72-913D-A8F6-5CAA-EBAEF9005790}"/>
                  </a:ext>
                </a:extLst>
              </p:cNvPr>
              <p:cNvSpPr/>
              <p:nvPr/>
            </p:nvSpPr>
            <p:spPr>
              <a:xfrm rot="17205172">
                <a:off x="5858473" y="2833856"/>
                <a:ext cx="71667" cy="148465"/>
              </a:xfrm>
              <a:prstGeom prst="downArrow">
                <a:avLst>
                  <a:gd name="adj1" fmla="val 44300"/>
                  <a:gd name="adj2" fmla="val 2977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F9233C-EB70-7B49-E69E-020631071661}"/>
                </a:ext>
              </a:extLst>
            </p:cNvPr>
            <p:cNvGrpSpPr/>
            <p:nvPr/>
          </p:nvGrpSpPr>
          <p:grpSpPr>
            <a:xfrm rot="5400000">
              <a:off x="9630172" y="5954702"/>
              <a:ext cx="1476118" cy="677075"/>
              <a:chOff x="5232300" y="5077769"/>
              <a:chExt cx="2344823" cy="1075536"/>
            </a:xfrm>
          </p:grpSpPr>
          <p:sp>
            <p:nvSpPr>
              <p:cNvPr id="64" name="矩形 26">
                <a:extLst>
                  <a:ext uri="{FF2B5EF4-FFF2-40B4-BE49-F238E27FC236}">
                    <a16:creationId xmlns:a16="http://schemas.microsoft.com/office/drawing/2014/main" id="{99F948D9-E257-2717-26F5-AFF4E7D30AEE}"/>
                  </a:ext>
                </a:extLst>
              </p:cNvPr>
              <p:cNvSpPr/>
              <p:nvPr/>
            </p:nvSpPr>
            <p:spPr>
              <a:xfrm rot="20205527">
                <a:off x="6288091" y="5726042"/>
                <a:ext cx="852948" cy="55086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矩形 27">
                <a:extLst>
                  <a:ext uri="{FF2B5EF4-FFF2-40B4-BE49-F238E27FC236}">
                    <a16:creationId xmlns:a16="http://schemas.microsoft.com/office/drawing/2014/main" id="{5A3E1E81-28AD-9DAC-F445-8E6EA2123CC1}"/>
                  </a:ext>
                </a:extLst>
              </p:cNvPr>
              <p:cNvSpPr/>
              <p:nvPr/>
            </p:nvSpPr>
            <p:spPr>
              <a:xfrm rot="1951302">
                <a:off x="5461029" y="5674951"/>
                <a:ext cx="721034" cy="45718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28">
                <a:extLst>
                  <a:ext uri="{FF2B5EF4-FFF2-40B4-BE49-F238E27FC236}">
                    <a16:creationId xmlns:a16="http://schemas.microsoft.com/office/drawing/2014/main" id="{7675D2E4-3C65-E4B1-7DA4-A899F1998D75}"/>
                  </a:ext>
                </a:extLst>
              </p:cNvPr>
              <p:cNvSpPr/>
              <p:nvPr/>
            </p:nvSpPr>
            <p:spPr>
              <a:xfrm rot="5400000">
                <a:off x="6824551" y="5078958"/>
                <a:ext cx="753762" cy="7513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54000">
                    <a:srgbClr val="00FF00"/>
                  </a:gs>
                  <a:gs pos="100000">
                    <a:srgbClr val="17A11A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椭圆 29">
                <a:extLst>
                  <a:ext uri="{FF2B5EF4-FFF2-40B4-BE49-F238E27FC236}">
                    <a16:creationId xmlns:a16="http://schemas.microsoft.com/office/drawing/2014/main" id="{5EB0F06D-301C-A449-6036-DE18F14F4887}"/>
                  </a:ext>
                </a:extLst>
              </p:cNvPr>
              <p:cNvSpPr/>
              <p:nvPr/>
            </p:nvSpPr>
            <p:spPr>
              <a:xfrm>
                <a:off x="6038191" y="5702187"/>
                <a:ext cx="452049" cy="4511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3300">
                      <a:shade val="30000"/>
                      <a:satMod val="115000"/>
                    </a:srgb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330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椭圆 30">
                <a:extLst>
                  <a:ext uri="{FF2B5EF4-FFF2-40B4-BE49-F238E27FC236}">
                    <a16:creationId xmlns:a16="http://schemas.microsoft.com/office/drawing/2014/main" id="{6C45DDCF-C063-5CE1-E2A7-9E1612EFC8CA}"/>
                  </a:ext>
                </a:extLst>
              </p:cNvPr>
              <p:cNvSpPr/>
              <p:nvPr/>
            </p:nvSpPr>
            <p:spPr>
              <a:xfrm>
                <a:off x="5232300" y="5289281"/>
                <a:ext cx="323121" cy="3307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C7CAFE-C9A5-7E1B-1BFC-3B39E0C68AEC}"/>
                </a:ext>
              </a:extLst>
            </p:cNvPr>
            <p:cNvGrpSpPr/>
            <p:nvPr/>
          </p:nvGrpSpPr>
          <p:grpSpPr>
            <a:xfrm rot="5400000">
              <a:off x="8104108" y="5963574"/>
              <a:ext cx="1476113" cy="656859"/>
              <a:chOff x="5232301" y="5077770"/>
              <a:chExt cx="2344811" cy="1043423"/>
            </a:xfrm>
          </p:grpSpPr>
          <p:sp>
            <p:nvSpPr>
              <p:cNvPr id="59" name="矩形 26">
                <a:extLst>
                  <a:ext uri="{FF2B5EF4-FFF2-40B4-BE49-F238E27FC236}">
                    <a16:creationId xmlns:a16="http://schemas.microsoft.com/office/drawing/2014/main" id="{B2AE7656-A122-8335-10E5-4B253A15C528}"/>
                  </a:ext>
                </a:extLst>
              </p:cNvPr>
              <p:cNvSpPr/>
              <p:nvPr/>
            </p:nvSpPr>
            <p:spPr>
              <a:xfrm rot="20140731">
                <a:off x="6347868" y="5649488"/>
                <a:ext cx="852946" cy="55086"/>
              </a:xfrm>
              <a:prstGeom prst="rect">
                <a:avLst/>
              </a:prstGeom>
              <a:gradFill>
                <a:gsLst>
                  <a:gs pos="0">
                    <a:srgbClr val="FF0000"/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00FF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矩形 27">
                <a:extLst>
                  <a:ext uri="{FF2B5EF4-FFF2-40B4-BE49-F238E27FC236}">
                    <a16:creationId xmlns:a16="http://schemas.microsoft.com/office/drawing/2014/main" id="{8D2985AF-0E39-BB74-B6F9-F06FD4FB61DF}"/>
                  </a:ext>
                </a:extLst>
              </p:cNvPr>
              <p:cNvSpPr/>
              <p:nvPr/>
            </p:nvSpPr>
            <p:spPr>
              <a:xfrm rot="1673349">
                <a:off x="5407949" y="5635466"/>
                <a:ext cx="721033" cy="45718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0000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椭圆 29">
                <a:extLst>
                  <a:ext uri="{FF2B5EF4-FFF2-40B4-BE49-F238E27FC236}">
                    <a16:creationId xmlns:a16="http://schemas.microsoft.com/office/drawing/2014/main" id="{F6F9BB54-79AA-6BAB-96B7-5B4817C72202}"/>
                  </a:ext>
                </a:extLst>
              </p:cNvPr>
              <p:cNvSpPr/>
              <p:nvPr/>
            </p:nvSpPr>
            <p:spPr>
              <a:xfrm>
                <a:off x="6026877" y="5670075"/>
                <a:ext cx="452049" cy="451118"/>
              </a:xfrm>
              <a:prstGeom prst="ellipse">
                <a:avLst/>
              </a:prstGeom>
              <a:gradFill flip="none" rotWithShape="1">
                <a:gsLst>
                  <a:gs pos="0">
                    <a:srgbClr val="FF3300">
                      <a:shade val="30000"/>
                      <a:satMod val="115000"/>
                    </a:srgbClr>
                  </a:gs>
                  <a:gs pos="50000">
                    <a:srgbClr val="FF3300">
                      <a:shade val="67500"/>
                      <a:satMod val="115000"/>
                    </a:srgbClr>
                  </a:gs>
                  <a:gs pos="100000">
                    <a:srgbClr val="FF330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椭圆 30">
                <a:extLst>
                  <a:ext uri="{FF2B5EF4-FFF2-40B4-BE49-F238E27FC236}">
                    <a16:creationId xmlns:a16="http://schemas.microsoft.com/office/drawing/2014/main" id="{6B205EFB-3D3C-CD68-45A7-9CBAE6A9B39D}"/>
                  </a:ext>
                </a:extLst>
              </p:cNvPr>
              <p:cNvSpPr/>
              <p:nvPr/>
            </p:nvSpPr>
            <p:spPr>
              <a:xfrm>
                <a:off x="5232301" y="5289281"/>
                <a:ext cx="323120" cy="3307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</a:schemeClr>
                  </a:gs>
                  <a:gs pos="50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椭圆 28">
                <a:extLst>
                  <a:ext uri="{FF2B5EF4-FFF2-40B4-BE49-F238E27FC236}">
                    <a16:creationId xmlns:a16="http://schemas.microsoft.com/office/drawing/2014/main" id="{83C7D06E-9E85-3DA6-3A53-3D2023D4B2B3}"/>
                  </a:ext>
                </a:extLst>
              </p:cNvPr>
              <p:cNvSpPr/>
              <p:nvPr/>
            </p:nvSpPr>
            <p:spPr>
              <a:xfrm rot="5400000">
                <a:off x="6824540" y="5078961"/>
                <a:ext cx="753763" cy="75138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54000">
                    <a:srgbClr val="00FF00"/>
                  </a:gs>
                  <a:gs pos="100000">
                    <a:srgbClr val="17A11A"/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20AA9D-1905-4F89-E4F9-D34094D18652}"/>
                </a:ext>
              </a:extLst>
            </p:cNvPr>
            <p:cNvGrpSpPr/>
            <p:nvPr/>
          </p:nvGrpSpPr>
          <p:grpSpPr>
            <a:xfrm>
              <a:off x="8860979" y="6096051"/>
              <a:ext cx="295273" cy="469969"/>
              <a:chOff x="10750880" y="4261851"/>
              <a:chExt cx="295273" cy="469969"/>
            </a:xfrm>
          </p:grpSpPr>
          <p:cxnSp>
            <p:nvCxnSpPr>
              <p:cNvPr id="40" name="直接箭头连接符 11">
                <a:extLst>
                  <a:ext uri="{FF2B5EF4-FFF2-40B4-BE49-F238E27FC236}">
                    <a16:creationId xmlns:a16="http://schemas.microsoft.com/office/drawing/2014/main" id="{AD9E6805-F900-1F1E-CA5B-0A5EED967B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2406" y="4342101"/>
                <a:ext cx="0" cy="20636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84">
                <a:extLst>
                  <a:ext uri="{FF2B5EF4-FFF2-40B4-BE49-F238E27FC236}">
                    <a16:creationId xmlns:a16="http://schemas.microsoft.com/office/drawing/2014/main" id="{1420DB4A-D33F-9895-E068-BA0349EB0C6C}"/>
                  </a:ext>
                </a:extLst>
              </p:cNvPr>
              <p:cNvSpPr/>
              <p:nvPr/>
            </p:nvSpPr>
            <p:spPr>
              <a:xfrm>
                <a:off x="10770744" y="4261851"/>
                <a:ext cx="123324" cy="12623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  <a:alpha val="4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19">
                    <a:extLst>
                      <a:ext uri="{FF2B5EF4-FFF2-40B4-BE49-F238E27FC236}">
                        <a16:creationId xmlns:a16="http://schemas.microsoft.com/office/drawing/2014/main" id="{54E97F49-1057-1D67-FEDE-1B2822E557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0880" y="4462772"/>
                    <a:ext cx="295273" cy="2690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acc>
                        </m:oMath>
                      </m:oMathPara>
                    </a14:m>
                    <a:endParaRPr lang="en-US" sz="1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文本框 19">
                    <a:extLst>
                      <a:ext uri="{FF2B5EF4-FFF2-40B4-BE49-F238E27FC236}">
                        <a16:creationId xmlns:a16="http://schemas.microsoft.com/office/drawing/2014/main" id="{D0AACA2B-CB5E-258F-5626-36C98DB5C2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50880" y="4462772"/>
                    <a:ext cx="295273" cy="2690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直接箭头连接符 11">
              <a:extLst>
                <a:ext uri="{FF2B5EF4-FFF2-40B4-BE49-F238E27FC236}">
                  <a16:creationId xmlns:a16="http://schemas.microsoft.com/office/drawing/2014/main" id="{AF7B781F-A093-C54B-C65C-7FFE01D261B3}"/>
                </a:ext>
              </a:extLst>
            </p:cNvPr>
            <p:cNvCxnSpPr>
              <a:cxnSpLocks/>
            </p:cNvCxnSpPr>
            <p:nvPr/>
          </p:nvCxnSpPr>
          <p:spPr>
            <a:xfrm>
              <a:off x="11286596" y="5766017"/>
              <a:ext cx="0" cy="10677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40">
                  <a:extLst>
                    <a:ext uri="{FF2B5EF4-FFF2-40B4-BE49-F238E27FC236}">
                      <a16:creationId xmlns:a16="http://schemas.microsoft.com/office/drawing/2014/main" id="{C49B5780-DC53-2E39-E50F-40EA5A34256E}"/>
                    </a:ext>
                  </a:extLst>
                </p:cNvPr>
                <p:cNvSpPr txBox="1"/>
                <p:nvPr/>
              </p:nvSpPr>
              <p:spPr>
                <a:xfrm>
                  <a:off x="11313592" y="5995450"/>
                  <a:ext cx="3249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文本框 40">
                  <a:extLst>
                    <a:ext uri="{FF2B5EF4-FFF2-40B4-BE49-F238E27FC236}">
                      <a16:creationId xmlns:a16="http://schemas.microsoft.com/office/drawing/2014/main" id="{C49B5780-DC53-2E39-E50F-40EA5A3425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3592" y="5995450"/>
                  <a:ext cx="32499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文本框 40">
              <a:extLst>
                <a:ext uri="{FF2B5EF4-FFF2-40B4-BE49-F238E27FC236}">
                  <a16:creationId xmlns:a16="http://schemas.microsoft.com/office/drawing/2014/main" id="{467D228C-0604-6A59-AE7A-11FCEE072454}"/>
                </a:ext>
              </a:extLst>
            </p:cNvPr>
            <p:cNvSpPr txBox="1"/>
            <p:nvPr/>
          </p:nvSpPr>
          <p:spPr>
            <a:xfrm>
              <a:off x="8631803" y="7048949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m&lt;0</a:t>
              </a:r>
            </a:p>
          </p:txBody>
        </p:sp>
        <p:sp>
          <p:nvSpPr>
            <p:cNvPr id="114" name="文本框 40">
              <a:extLst>
                <a:ext uri="{FF2B5EF4-FFF2-40B4-BE49-F238E27FC236}">
                  <a16:creationId xmlns:a16="http://schemas.microsoft.com/office/drawing/2014/main" id="{DBFD8074-9069-8856-6734-892B231ED2FE}"/>
                </a:ext>
              </a:extLst>
            </p:cNvPr>
            <p:cNvSpPr txBox="1"/>
            <p:nvPr/>
          </p:nvSpPr>
          <p:spPr>
            <a:xfrm>
              <a:off x="10248714" y="7056945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m&gt;0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031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41720-9393-0CF8-6067-865A255D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Revisit the consensus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F0112-9B5B-5ECA-CF03-1CD882F41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8076"/>
          </a:xfrm>
        </p:spPr>
        <p:txBody>
          <a:bodyPr/>
          <a:lstStyle/>
          <a:p>
            <a:r>
              <a:rPr lang="en-US" dirty="0"/>
              <a:t>General agreement: the Sun </a:t>
            </a:r>
            <a:r>
              <a:rPr lang="en-US" altLang="zh-CN" dirty="0"/>
              <a:t>rises from the east.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4A7DBE-D72C-B77F-848F-AA53C93B2E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8" b="13485"/>
          <a:stretch/>
        </p:blipFill>
        <p:spPr>
          <a:xfrm>
            <a:off x="1674654" y="2438640"/>
            <a:ext cx="2567145" cy="245596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2C7F7FE-46C5-1C3D-551E-46254F61433C}"/>
              </a:ext>
            </a:extLst>
          </p:cNvPr>
          <p:cNvGrpSpPr/>
          <p:nvPr/>
        </p:nvGrpSpPr>
        <p:grpSpPr>
          <a:xfrm>
            <a:off x="4668520" y="2337040"/>
            <a:ext cx="6456680" cy="3499677"/>
            <a:chOff x="4744720" y="2929809"/>
            <a:chExt cx="6456680" cy="349967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261CEAA-336D-531F-9699-1B5F61494B69}"/>
                </a:ext>
              </a:extLst>
            </p:cNvPr>
            <p:cNvGrpSpPr/>
            <p:nvPr/>
          </p:nvGrpSpPr>
          <p:grpSpPr>
            <a:xfrm>
              <a:off x="4744720" y="3844290"/>
              <a:ext cx="2804160" cy="461665"/>
              <a:chOff x="4744720" y="3844290"/>
              <a:chExt cx="2804160" cy="461665"/>
            </a:xfrm>
          </p:grpSpPr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C4FFC6DC-ECA2-B941-6DD1-1E4C990CF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4720" y="4305955"/>
                <a:ext cx="280416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6D14C6C-45DA-1EB6-FD67-11BE457F1D8F}"/>
                  </a:ext>
                </a:extLst>
              </p:cNvPr>
              <p:cNvSpPr txBox="1"/>
              <p:nvPr/>
            </p:nvSpPr>
            <p:spPr>
              <a:xfrm>
                <a:off x="5248637" y="3844290"/>
                <a:ext cx="17963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Time reverse</a:t>
                </a:r>
              </a:p>
            </p:txBody>
          </p:sp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C2AF9D5-5897-2D8C-A1A2-7E2293976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b="13485"/>
            <a:stretch/>
          </p:blipFill>
          <p:spPr>
            <a:xfrm>
              <a:off x="7975601" y="2929809"/>
              <a:ext cx="2567145" cy="24559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5A042CC-253B-75A4-42B5-A62BC885D8DC}"/>
                </a:ext>
              </a:extLst>
            </p:cNvPr>
            <p:cNvSpPr txBox="1"/>
            <p:nvPr/>
          </p:nvSpPr>
          <p:spPr>
            <a:xfrm>
              <a:off x="7210063" y="5783155"/>
              <a:ext cx="3991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Because this is axial-vector coupling with axial-vector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38">
                <a:extLst>
                  <a:ext uri="{FF2B5EF4-FFF2-40B4-BE49-F238E27FC236}">
                    <a16:creationId xmlns:a16="http://schemas.microsoft.com/office/drawing/2014/main" id="{0AEC400F-01E3-5093-1FDB-C825CBA66076}"/>
                  </a:ext>
                </a:extLst>
              </p:cNvPr>
              <p:cNvSpPr txBox="1"/>
              <p:nvPr/>
            </p:nvSpPr>
            <p:spPr>
              <a:xfrm>
                <a:off x="3434830" y="5984004"/>
                <a:ext cx="5271540" cy="687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Full Hamiltonian,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x-IV_mathan" sz="1800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IV_mathan" sz="1800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x-IV_mathan" sz="1800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x-IV_mathan" sz="1800">
                          <a:effectLst/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x-IV_mathan" sz="1800" i="1">
                                  <a:effectLst/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 sz="1800">
                                  <a:effectLst/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x-IV_mathan" sz="1800">
                              <a:effectLst/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𝑚𝑜𝑙𝑒𝑐𝑢𝑙𝑒</m:t>
                          </m:r>
                        </m:sub>
                      </m:sSub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x-IV_mathan" sz="1800">
                          <a:effectLst/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x-IV_mathan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x-IV_mathan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x-IV_mathan" sz="1800"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x-IV_mathan" sz="1800">
                              <a:effectLst/>
                              <a:latin typeface="Cambria Math" panose="02040503050406030204" pitchFamily="18" charset="0"/>
                            </a:rPr>
                            <m:t>𝑙𝑎𝑏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文本框 38">
                <a:extLst>
                  <a:ext uri="{FF2B5EF4-FFF2-40B4-BE49-F238E27FC236}">
                    <a16:creationId xmlns:a16="http://schemas.microsoft.com/office/drawing/2014/main" id="{0AEC400F-01E3-5093-1FDB-C825CBA6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830" y="5984004"/>
                <a:ext cx="5271540" cy="687304"/>
              </a:xfrm>
              <a:prstGeom prst="rect">
                <a:avLst/>
              </a:prstGeom>
              <a:blipFill>
                <a:blip r:embed="rId4"/>
                <a:stretch>
                  <a:fillRect l="-962" t="-5455" b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4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5AB7D-121F-F3D7-2BB1-BF2B261E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One thing wrong: Schiff’s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24F19D92-BADA-D5E8-2D7B-D887BE4114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19256" y="1690688"/>
                <a:ext cx="2941276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=−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=−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24F19D92-BADA-D5E8-2D7B-D887BE41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256" y="1690688"/>
                <a:ext cx="2941276" cy="1325563"/>
              </a:xfrm>
              <a:prstGeom prst="rect">
                <a:avLst/>
              </a:prstGeom>
              <a:blipFill>
                <a:blip r:embed="rId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4AFFB85F-6A88-F1DF-FF06-00CF99C6BFB4}"/>
              </a:ext>
            </a:extLst>
          </p:cNvPr>
          <p:cNvGrpSpPr/>
          <p:nvPr/>
        </p:nvGrpSpPr>
        <p:grpSpPr>
          <a:xfrm>
            <a:off x="1801133" y="1757371"/>
            <a:ext cx="1594949" cy="1374272"/>
            <a:chOff x="734389" y="1285025"/>
            <a:chExt cx="1196212" cy="1030704"/>
          </a:xfrm>
        </p:grpSpPr>
        <p:sp>
          <p:nvSpPr>
            <p:cNvPr id="6" name="Oval 45">
              <a:extLst>
                <a:ext uri="{FF2B5EF4-FFF2-40B4-BE49-F238E27FC236}">
                  <a16:creationId xmlns:a16="http://schemas.microsoft.com/office/drawing/2014/main" id="{068CFB7F-D22E-FB8E-4BDE-920BC5C12CDF}"/>
                </a:ext>
              </a:extLst>
            </p:cNvPr>
            <p:cNvSpPr/>
            <p:nvPr/>
          </p:nvSpPr>
          <p:spPr>
            <a:xfrm>
              <a:off x="734389" y="1351068"/>
              <a:ext cx="977089" cy="9646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椭圆 28">
              <a:extLst>
                <a:ext uri="{FF2B5EF4-FFF2-40B4-BE49-F238E27FC236}">
                  <a16:creationId xmlns:a16="http://schemas.microsoft.com/office/drawing/2014/main" id="{3DE783EE-7787-73DC-8AF5-935CFD3930F3}"/>
                </a:ext>
              </a:extLst>
            </p:cNvPr>
            <p:cNvSpPr/>
            <p:nvPr/>
          </p:nvSpPr>
          <p:spPr>
            <a:xfrm>
              <a:off x="1094634" y="1702073"/>
              <a:ext cx="256600" cy="26265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+</a:t>
              </a:r>
              <a:endParaRPr lang="en-US" sz="1400" b="1" dirty="0"/>
            </a:p>
          </p:txBody>
        </p:sp>
        <p:sp>
          <p:nvSpPr>
            <p:cNvPr id="8" name="椭圆 53">
              <a:extLst>
                <a:ext uri="{FF2B5EF4-FFF2-40B4-BE49-F238E27FC236}">
                  <a16:creationId xmlns:a16="http://schemas.microsoft.com/office/drawing/2014/main" id="{BF00C83F-FD33-863E-ED6E-E32666931E29}"/>
                </a:ext>
              </a:extLst>
            </p:cNvPr>
            <p:cNvSpPr/>
            <p:nvPr/>
          </p:nvSpPr>
          <p:spPr>
            <a:xfrm>
              <a:off x="1553814" y="1469691"/>
              <a:ext cx="80345" cy="8224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  <a:alpha val="4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9DD00B1-018A-4A76-CECC-CC820EEEB873}"/>
                </a:ext>
              </a:extLst>
            </p:cNvPr>
            <p:cNvSpPr txBox="1"/>
            <p:nvPr/>
          </p:nvSpPr>
          <p:spPr>
            <a:xfrm>
              <a:off x="1628595" y="1285025"/>
              <a:ext cx="30200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</a:rPr>
                <a:t>e</a:t>
              </a:r>
              <a:r>
                <a:rPr lang="en-US" sz="2400" b="1" baseline="30000" dirty="0">
                  <a:solidFill>
                    <a:srgbClr val="7030A0"/>
                  </a:solidFill>
                </a:rPr>
                <a:t>-</a:t>
              </a:r>
              <a:endParaRPr lang="en-US" sz="2400" b="1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2688EB-B59F-8F73-5148-1A125AF71826}"/>
                  </a:ext>
                </a:extLst>
              </p:cNvPr>
              <p:cNvSpPr txBox="1"/>
              <p:nvPr/>
            </p:nvSpPr>
            <p:spPr>
              <a:xfrm>
                <a:off x="5522132" y="3264323"/>
                <a:ext cx="4876800" cy="933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or the electron will be pushed away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2688EB-B59F-8F73-5148-1A125AF71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132" y="3264323"/>
                <a:ext cx="4876800" cy="933269"/>
              </a:xfrm>
              <a:prstGeom prst="rect">
                <a:avLst/>
              </a:prstGeom>
              <a:blipFill>
                <a:blip r:embed="rId3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4B62F41-48C5-8C56-397A-37248092F414}"/>
              </a:ext>
            </a:extLst>
          </p:cNvPr>
          <p:cNvGrpSpPr/>
          <p:nvPr/>
        </p:nvGrpSpPr>
        <p:grpSpPr>
          <a:xfrm>
            <a:off x="1662425" y="4210677"/>
            <a:ext cx="6633782" cy="1829153"/>
            <a:chOff x="1662425" y="4210677"/>
            <a:chExt cx="6633782" cy="1829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FCB27B7-FCB6-5D1A-2046-8102E3D021A5}"/>
                    </a:ext>
                  </a:extLst>
                </p:cNvPr>
                <p:cNvSpPr txBox="1"/>
                <p:nvPr/>
              </p:nvSpPr>
              <p:spPr>
                <a:xfrm>
                  <a:off x="5509034" y="5311071"/>
                  <a:ext cx="2787173" cy="6254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𝑖𝑛𝑡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FCB27B7-FCB6-5D1A-2046-8102E3D02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034" y="5311071"/>
                  <a:ext cx="2787173" cy="6254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AE8E7AE-3A5B-A016-A0CF-C804EE79C5A4}"/>
                </a:ext>
              </a:extLst>
            </p:cNvPr>
            <p:cNvGrpSpPr/>
            <p:nvPr/>
          </p:nvGrpSpPr>
          <p:grpSpPr>
            <a:xfrm>
              <a:off x="1662425" y="4210677"/>
              <a:ext cx="2462547" cy="1829153"/>
              <a:chOff x="1662425" y="4210677"/>
              <a:chExt cx="2462547" cy="1829153"/>
            </a:xfrm>
          </p:grpSpPr>
          <p:sp>
            <p:nvSpPr>
              <p:cNvPr id="37" name="Oval 45">
                <a:extLst>
                  <a:ext uri="{FF2B5EF4-FFF2-40B4-BE49-F238E27FC236}">
                    <a16:creationId xmlns:a16="http://schemas.microsoft.com/office/drawing/2014/main" id="{84CC5EAE-71BE-8444-7FDE-1FF211451352}"/>
                  </a:ext>
                </a:extLst>
              </p:cNvPr>
              <p:cNvSpPr/>
              <p:nvPr/>
            </p:nvSpPr>
            <p:spPr>
              <a:xfrm>
                <a:off x="1756255" y="4622441"/>
                <a:ext cx="1551682" cy="111523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椭圆 28">
                <a:extLst>
                  <a:ext uri="{FF2B5EF4-FFF2-40B4-BE49-F238E27FC236}">
                    <a16:creationId xmlns:a16="http://schemas.microsoft.com/office/drawing/2014/main" id="{7FB89967-93BC-D7CF-456E-6A45A796C163}"/>
                  </a:ext>
                </a:extLst>
              </p:cNvPr>
              <p:cNvSpPr/>
              <p:nvPr/>
            </p:nvSpPr>
            <p:spPr>
              <a:xfrm>
                <a:off x="2346336" y="4896865"/>
                <a:ext cx="342133" cy="35020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  <a:shade val="30000"/>
                      <a:satMod val="115000"/>
                    </a:schemeClr>
                  </a:gs>
                  <a:gs pos="50000">
                    <a:schemeClr val="bg1">
                      <a:lumMod val="8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8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+mj-lt"/>
                  </a:rPr>
                  <a:t>+</a:t>
                </a:r>
                <a:endParaRPr lang="en-US" sz="1400" b="1" dirty="0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11189B75-E873-700E-DBD7-2D245B0953E5}"/>
                  </a:ext>
                </a:extLst>
              </p:cNvPr>
              <p:cNvGrpSpPr/>
              <p:nvPr/>
            </p:nvGrpSpPr>
            <p:grpSpPr>
              <a:xfrm>
                <a:off x="3026222" y="4480405"/>
                <a:ext cx="502383" cy="461665"/>
                <a:chOff x="3040599" y="4420134"/>
                <a:chExt cx="502383" cy="461665"/>
              </a:xfrm>
            </p:grpSpPr>
            <p:sp>
              <p:nvSpPr>
                <p:cNvPr id="15" name="椭圆 53">
                  <a:extLst>
                    <a:ext uri="{FF2B5EF4-FFF2-40B4-BE49-F238E27FC236}">
                      <a16:creationId xmlns:a16="http://schemas.microsoft.com/office/drawing/2014/main" id="{EBE5AEF2-17A6-9313-4380-CF418F71A364}"/>
                    </a:ext>
                  </a:extLst>
                </p:cNvPr>
                <p:cNvSpPr/>
                <p:nvPr/>
              </p:nvSpPr>
              <p:spPr>
                <a:xfrm>
                  <a:off x="3040599" y="4666356"/>
                  <a:ext cx="107127" cy="1096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030A0">
                        <a:shade val="30000"/>
                        <a:satMod val="115000"/>
                      </a:srgbClr>
                    </a:gs>
                    <a:gs pos="50000">
                      <a:srgbClr val="7030A0">
                        <a:shade val="67500"/>
                        <a:satMod val="115000"/>
                      </a:srgbClr>
                    </a:gs>
                    <a:gs pos="100000">
                      <a:srgbClr val="7030A0">
                        <a:shade val="100000"/>
                        <a:satMod val="115000"/>
                        <a:alpha val="4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A2396657-E059-5156-37A1-2C666D23EB65}"/>
                    </a:ext>
                  </a:extLst>
                </p:cNvPr>
                <p:cNvSpPr txBox="1"/>
                <p:nvPr/>
              </p:nvSpPr>
              <p:spPr>
                <a:xfrm>
                  <a:off x="3140307" y="4420134"/>
                  <a:ext cx="4026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solidFill>
                        <a:srgbClr val="7030A0"/>
                      </a:solidFill>
                    </a:rPr>
                    <a:t>e</a:t>
                  </a:r>
                  <a:r>
                    <a:rPr lang="en-US" sz="2400" b="1" baseline="30000" dirty="0">
                      <a:solidFill>
                        <a:srgbClr val="7030A0"/>
                      </a:solidFill>
                    </a:rPr>
                    <a:t>-</a:t>
                  </a:r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07A0F86-C4E9-CF51-FA76-4CE011F95BF3}"/>
                  </a:ext>
                </a:extLst>
              </p:cNvPr>
              <p:cNvGrpSpPr/>
              <p:nvPr/>
            </p:nvGrpSpPr>
            <p:grpSpPr>
              <a:xfrm>
                <a:off x="1662425" y="4210677"/>
                <a:ext cx="1631266" cy="1829153"/>
                <a:chOff x="3066472" y="2788982"/>
                <a:chExt cx="1223449" cy="1682557"/>
              </a:xfrm>
            </p:grpSpPr>
            <p:cxnSp>
              <p:nvCxnSpPr>
                <p:cNvPr id="20" name="直接箭头连接符 19">
                  <a:extLst>
                    <a:ext uri="{FF2B5EF4-FFF2-40B4-BE49-F238E27FC236}">
                      <a16:creationId xmlns:a16="http://schemas.microsoft.com/office/drawing/2014/main" id="{465995B1-905F-524B-6D33-F2D23DA570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66472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529BB4D7-B9DE-9A5C-0C93-94242F593A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1162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箭头连接符 21">
                  <a:extLst>
                    <a:ext uri="{FF2B5EF4-FFF2-40B4-BE49-F238E27FC236}">
                      <a16:creationId xmlns:a16="http://schemas.microsoft.com/office/drawing/2014/main" id="{12D1885F-5C71-AD86-4C3E-62809A9D9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5852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74A11D4E-5E60-FF40-5903-C11B96EEA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00542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>
                  <a:extLst>
                    <a:ext uri="{FF2B5EF4-FFF2-40B4-BE49-F238E27FC236}">
                      <a16:creationId xmlns:a16="http://schemas.microsoft.com/office/drawing/2014/main" id="{83A0EAD9-61CA-1DD2-5854-21CC943DF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5232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D4C80BD2-F806-422E-91FF-497BA5620F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9921" y="2788982"/>
                  <a:ext cx="0" cy="1682557"/>
                </a:xfrm>
                <a:prstGeom prst="straightConnector1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8AAE39B4-9049-E9F8-C918-42C9B6A6B3E5}"/>
                      </a:ext>
                    </a:extLst>
                  </p:cNvPr>
                  <p:cNvSpPr txBox="1"/>
                  <p:nvPr/>
                </p:nvSpPr>
                <p:spPr>
                  <a:xfrm>
                    <a:off x="3322509" y="4242415"/>
                    <a:ext cx="802463" cy="5064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accent4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文本框 18">
                    <a:extLst>
                      <a:ext uri="{FF2B5EF4-FFF2-40B4-BE49-F238E27FC236}">
                        <a16:creationId xmlns:a16="http://schemas.microsoft.com/office/drawing/2014/main" id="{8AAE39B4-9049-E9F8-C918-42C9B6A6B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22509" y="4242415"/>
                    <a:ext cx="802463" cy="5064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7F9CB3-3CEC-537E-56FD-F790986CBA1C}"/>
                  </a:ext>
                </a:extLst>
              </p:cNvPr>
              <p:cNvSpPr txBox="1"/>
              <p:nvPr/>
            </p:nvSpPr>
            <p:spPr>
              <a:xfrm>
                <a:off x="5509034" y="4480405"/>
                <a:ext cx="243621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7F9CB3-3CEC-537E-56FD-F790986CB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34" y="4480405"/>
                <a:ext cx="243621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6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400C-7513-8E30-D67D-62EE9A78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B49233-84C1-66CA-927E-3128D83C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Frontier of AMO physics: Laser cooling of Large molecule</a:t>
            </a:r>
          </a:p>
          <a:p>
            <a:pPr lvl="1"/>
            <a:r>
              <a:rPr lang="en-US" dirty="0"/>
              <a:t>Review of laser cooling</a:t>
            </a:r>
          </a:p>
          <a:p>
            <a:pPr lvl="1"/>
            <a:r>
              <a:rPr lang="en-US" dirty="0"/>
              <a:t>From atom to large molecule: the Hydrogen-like structure</a:t>
            </a:r>
          </a:p>
          <a:p>
            <a:r>
              <a:rPr lang="en-US" dirty="0"/>
              <a:t>Seeking for eEDM inside the SrOH molecule</a:t>
            </a:r>
          </a:p>
          <a:p>
            <a:pPr lvl="1"/>
            <a:r>
              <a:rPr lang="en-US" dirty="0"/>
              <a:t>Insightful thinking</a:t>
            </a:r>
          </a:p>
          <a:p>
            <a:pPr lvl="1"/>
            <a:r>
              <a:rPr lang="en-US" dirty="0"/>
              <a:t>The existence of Electric dipole moment inside electron (eEDM)</a:t>
            </a:r>
          </a:p>
          <a:p>
            <a:pPr lvl="1"/>
            <a:r>
              <a:rPr lang="en-US" dirty="0"/>
              <a:t>Atom experiment to probe eEDM</a:t>
            </a:r>
          </a:p>
          <a:p>
            <a:pPr lvl="1"/>
            <a:r>
              <a:rPr lang="en-US" dirty="0"/>
              <a:t>Better sensitivity: molecule experiment</a:t>
            </a:r>
          </a:p>
          <a:p>
            <a:pPr lvl="1"/>
            <a:r>
              <a:rPr lang="en-US" dirty="0"/>
              <a:t>Evasion of Schiff’s theorem</a:t>
            </a:r>
          </a:p>
          <a:p>
            <a:pPr lvl="1"/>
            <a:r>
              <a:rPr lang="en-US" dirty="0"/>
              <a:t>Potential future for this area</a:t>
            </a:r>
          </a:p>
          <a:p>
            <a:r>
              <a:rPr lang="en-US" dirty="0"/>
              <a:t>Outlook of SrOH: Dark matter measurement</a:t>
            </a:r>
          </a:p>
        </p:txBody>
      </p:sp>
    </p:spTree>
    <p:extLst>
      <p:ext uri="{BB962C8B-B14F-4D97-AF65-F5344CB8AC3E}">
        <p14:creationId xmlns:p14="http://schemas.microsoft.com/office/powerpoint/2010/main" val="222470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BED94-B8A7-F7F1-C551-E5F72A92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Schiff’s theorem is wrong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FAF24-B370-3104-E200-906AD019A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5972537"/>
                <a:ext cx="5257800" cy="3984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Relativistic effect sensitivity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8FAF24-B370-3104-E200-906AD019A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5972537"/>
                <a:ext cx="5257800" cy="398499"/>
              </a:xfrm>
              <a:blipFill>
                <a:blip r:embed="rId2"/>
                <a:stretch>
                  <a:fillRect l="-1205" t="-18750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721791FB-CB9F-7953-821D-7BCB736FFF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8721" y="2331240"/>
                <a:ext cx="4263439" cy="1703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=−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𝑒𝑙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sz="20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152396" indent="0">
                  <a:lnSpc>
                    <a:spcPct val="100000"/>
                  </a:lnSpc>
                  <a:buClr>
                    <a:srgbClr val="000000"/>
                  </a:buClr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                    =0</a:t>
                </a:r>
              </a:p>
            </p:txBody>
          </p:sp>
        </mc:Choice>
        <mc:Fallback xmlns="">
          <p:sp>
            <p:nvSpPr>
              <p:cNvPr id="4" name="文本占位符 2">
                <a:extLst>
                  <a:ext uri="{FF2B5EF4-FFF2-40B4-BE49-F238E27FC236}">
                    <a16:creationId xmlns:a16="http://schemas.microsoft.com/office/drawing/2014/main" id="{721791FB-CB9F-7953-821D-7BCB736FF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721" y="2331240"/>
                <a:ext cx="4263439" cy="1703085"/>
              </a:xfrm>
              <a:prstGeom prst="rect">
                <a:avLst/>
              </a:prstGeom>
              <a:blipFill>
                <a:blip r:embed="rId3"/>
                <a:stretch>
                  <a:fillRect t="-4444" b="-22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5FB384-DA92-5F27-15EE-D528A1F444A7}"/>
                  </a:ext>
                </a:extLst>
              </p:cNvPr>
              <p:cNvSpPr txBox="1"/>
              <p:nvPr/>
            </p:nvSpPr>
            <p:spPr>
              <a:xfrm>
                <a:off x="1598324" y="3634457"/>
                <a:ext cx="2787173" cy="625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25FB384-DA92-5F27-15EE-D528A1F4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324" y="3634457"/>
                <a:ext cx="2787173" cy="625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025BB5-3FD1-08C2-B75A-AF41B2DE62C6}"/>
                  </a:ext>
                </a:extLst>
              </p:cNvPr>
              <p:cNvSpPr txBox="1"/>
              <p:nvPr/>
            </p:nvSpPr>
            <p:spPr>
              <a:xfrm>
                <a:off x="6096000" y="4233703"/>
                <a:ext cx="5181600" cy="1424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)⋅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not separatable!</a:t>
                </a:r>
              </a:p>
              <a:p>
                <a:endParaRPr lang="en-US" sz="2400" dirty="0"/>
              </a:p>
              <a:p>
                <a:r>
                  <a:rPr lang="en-US" sz="2000" dirty="0"/>
                  <a:t>When S near nuclear, there will be a Lorentz contraction of dipole moment.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025BB5-3FD1-08C2-B75A-AF41B2DE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33703"/>
                <a:ext cx="5181600" cy="1424364"/>
              </a:xfrm>
              <a:prstGeom prst="rect">
                <a:avLst/>
              </a:prstGeom>
              <a:blipFill>
                <a:blip r:embed="rId5"/>
                <a:stretch>
                  <a:fillRect l="-1176" t="-5579" b="-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9E4F14C3-A4C6-DBBF-BB10-1945BF6CA5E5}"/>
              </a:ext>
            </a:extLst>
          </p:cNvPr>
          <p:cNvGrpSpPr/>
          <p:nvPr/>
        </p:nvGrpSpPr>
        <p:grpSpPr>
          <a:xfrm>
            <a:off x="2065381" y="1599847"/>
            <a:ext cx="2462547" cy="1829153"/>
            <a:chOff x="1662425" y="4210677"/>
            <a:chExt cx="2462547" cy="1829153"/>
          </a:xfrm>
        </p:grpSpPr>
        <p:sp>
          <p:nvSpPr>
            <p:cNvPr id="35" name="Oval 45">
              <a:extLst>
                <a:ext uri="{FF2B5EF4-FFF2-40B4-BE49-F238E27FC236}">
                  <a16:creationId xmlns:a16="http://schemas.microsoft.com/office/drawing/2014/main" id="{C2E7D1FE-195B-DD36-5251-7227A6AD5862}"/>
                </a:ext>
              </a:extLst>
            </p:cNvPr>
            <p:cNvSpPr/>
            <p:nvPr/>
          </p:nvSpPr>
          <p:spPr>
            <a:xfrm>
              <a:off x="1756255" y="4622441"/>
              <a:ext cx="1551682" cy="111523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椭圆 28">
              <a:extLst>
                <a:ext uri="{FF2B5EF4-FFF2-40B4-BE49-F238E27FC236}">
                  <a16:creationId xmlns:a16="http://schemas.microsoft.com/office/drawing/2014/main" id="{7E5B42C8-E1CF-CDA0-17F1-D1750A90DC53}"/>
                </a:ext>
              </a:extLst>
            </p:cNvPr>
            <p:cNvSpPr/>
            <p:nvPr/>
          </p:nvSpPr>
          <p:spPr>
            <a:xfrm>
              <a:off x="2346336" y="4896865"/>
              <a:ext cx="342133" cy="35020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+</a:t>
              </a:r>
              <a:endParaRPr lang="en-US" sz="1400" b="1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BA7C9E6-092A-75AC-7C3A-B317CD819E34}"/>
                </a:ext>
              </a:extLst>
            </p:cNvPr>
            <p:cNvGrpSpPr/>
            <p:nvPr/>
          </p:nvGrpSpPr>
          <p:grpSpPr>
            <a:xfrm>
              <a:off x="3026222" y="4480405"/>
              <a:ext cx="502383" cy="461665"/>
              <a:chOff x="3040599" y="4420134"/>
              <a:chExt cx="502383" cy="461665"/>
            </a:xfrm>
          </p:grpSpPr>
          <p:sp>
            <p:nvSpPr>
              <p:cNvPr id="46" name="椭圆 53">
                <a:extLst>
                  <a:ext uri="{FF2B5EF4-FFF2-40B4-BE49-F238E27FC236}">
                    <a16:creationId xmlns:a16="http://schemas.microsoft.com/office/drawing/2014/main" id="{F83AA257-4306-2B71-7724-675FA408001B}"/>
                  </a:ext>
                </a:extLst>
              </p:cNvPr>
              <p:cNvSpPr/>
              <p:nvPr/>
            </p:nvSpPr>
            <p:spPr>
              <a:xfrm>
                <a:off x="3040599" y="4666356"/>
                <a:ext cx="107127" cy="109653"/>
              </a:xfrm>
              <a:prstGeom prst="ellipse">
                <a:avLst/>
              </a:prstGeom>
              <a:gradFill flip="none" rotWithShape="1">
                <a:gsLst>
                  <a:gs pos="0">
                    <a:srgbClr val="7030A0">
                      <a:shade val="30000"/>
                      <a:satMod val="115000"/>
                    </a:srgbClr>
                  </a:gs>
                  <a:gs pos="50000">
                    <a:srgbClr val="7030A0">
                      <a:shade val="67500"/>
                      <a:satMod val="115000"/>
                    </a:srgbClr>
                  </a:gs>
                  <a:gs pos="100000">
                    <a:srgbClr val="7030A0">
                      <a:shade val="100000"/>
                      <a:satMod val="115000"/>
                      <a:alpha val="40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35F9ECC-AAAB-9D5B-F5C9-2F15C4E1AC44}"/>
                  </a:ext>
                </a:extLst>
              </p:cNvPr>
              <p:cNvSpPr txBox="1"/>
              <p:nvPr/>
            </p:nvSpPr>
            <p:spPr>
              <a:xfrm>
                <a:off x="3140307" y="4420134"/>
                <a:ext cx="4026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7030A0"/>
                    </a:solidFill>
                  </a:rPr>
                  <a:t>e</a:t>
                </a:r>
                <a:r>
                  <a:rPr lang="en-US" sz="2400" b="1" baseline="30000" dirty="0">
                    <a:solidFill>
                      <a:srgbClr val="7030A0"/>
                    </a:solidFill>
                  </a:rPr>
                  <a:t>-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8B350C3-A47B-58DC-9746-4B10DE9A0F34}"/>
                </a:ext>
              </a:extLst>
            </p:cNvPr>
            <p:cNvGrpSpPr/>
            <p:nvPr/>
          </p:nvGrpSpPr>
          <p:grpSpPr>
            <a:xfrm>
              <a:off x="1662425" y="4210677"/>
              <a:ext cx="1631266" cy="1829153"/>
              <a:chOff x="3066472" y="2788982"/>
              <a:chExt cx="1223449" cy="1682557"/>
            </a:xfrm>
          </p:grpSpPr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D99567F9-F3E9-1EBA-68C4-5643D949BA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472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>
                <a:extLst>
                  <a:ext uri="{FF2B5EF4-FFF2-40B4-BE49-F238E27FC236}">
                    <a16:creationId xmlns:a16="http://schemas.microsoft.com/office/drawing/2014/main" id="{F2C3BDEC-B50F-6F45-A746-4D831E9994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1162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8597EF97-4EF8-3B89-C264-EF4629FF53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5852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A7A8016C-5D20-F318-98AF-CEFA31BFE3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00542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4A1175A1-97E9-78EB-4202-0930CD2CAC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5232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A4B32A9B-E860-104F-CD2B-F6B67EE320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9921" y="2788982"/>
                <a:ext cx="0" cy="1682557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E0D77BA-5CBF-2592-1F87-CD26D051F431}"/>
                    </a:ext>
                  </a:extLst>
                </p:cNvPr>
                <p:cNvSpPr txBox="1"/>
                <p:nvPr/>
              </p:nvSpPr>
              <p:spPr>
                <a:xfrm>
                  <a:off x="3322509" y="4242415"/>
                  <a:ext cx="802463" cy="5064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E0D77BA-5CBF-2592-1F87-CD26D051F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509" y="4242415"/>
                  <a:ext cx="802463" cy="5064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26189C-4054-C6FE-F7C6-CC49369F2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39" y="486964"/>
            <a:ext cx="2349500" cy="101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D48B4F-DCC5-A079-749D-99E514EF1EF5}"/>
              </a:ext>
            </a:extLst>
          </p:cNvPr>
          <p:cNvSpPr txBox="1"/>
          <p:nvPr/>
        </p:nvSpPr>
        <p:spPr>
          <a:xfrm>
            <a:off x="6032713" y="1587191"/>
            <a:ext cx="5300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We can’t measure electron EDM! Is that true?</a:t>
            </a:r>
          </a:p>
        </p:txBody>
      </p:sp>
    </p:spTree>
    <p:extLst>
      <p:ext uri="{BB962C8B-B14F-4D97-AF65-F5344CB8AC3E}">
        <p14:creationId xmlns:p14="http://schemas.microsoft.com/office/powerpoint/2010/main" val="104152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2635-6892-58B9-7BE1-7AAE3C45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EDM: 1. </a:t>
            </a:r>
            <a:r>
              <a:rPr lang="en-US" dirty="0" err="1"/>
              <a:t>RaOH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41B282-2495-E123-1D36-D4EE407F7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4980"/>
              </a:xfrm>
            </p:spPr>
            <p:txBody>
              <a:bodyPr/>
              <a:lstStyle/>
              <a:p>
                <a:r>
                  <a:rPr lang="en-US" dirty="0"/>
                  <a:t>S</a:t>
                </a:r>
                <a:r>
                  <a:rPr lang="en-US" sz="2800" dirty="0"/>
                  <a:t>ensitivity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041B282-2495-E123-1D36-D4EE407F7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4980"/>
              </a:xfrm>
              <a:blipFill>
                <a:blip r:embed="rId3"/>
                <a:stretch>
                  <a:fillRect l="-1086" t="-19512" b="-268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4CD4F3D-426C-EEDF-B72E-0166995D51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911357"/>
                  </p:ext>
                </p:extLst>
              </p:nvPr>
            </p:nvGraphicFramePr>
            <p:xfrm>
              <a:off x="1713994" y="2330605"/>
              <a:ext cx="9370318" cy="3657600"/>
            </p:xfrm>
            <a:graphic>
              <a:graphicData uri="http://schemas.openxmlformats.org/drawingml/2006/table">
                <a:tbl>
                  <a:tblPr/>
                  <a:tblGrid>
                    <a:gridCol w="1121858">
                      <a:extLst>
                        <a:ext uri="{9D8B030D-6E8A-4147-A177-3AD203B41FA5}">
                          <a16:colId xmlns:a16="http://schemas.microsoft.com/office/drawing/2014/main" val="1962132045"/>
                        </a:ext>
                      </a:extLst>
                    </a:gridCol>
                    <a:gridCol w="1465427">
                      <a:extLst>
                        <a:ext uri="{9D8B030D-6E8A-4147-A177-3AD203B41FA5}">
                          <a16:colId xmlns:a16="http://schemas.microsoft.com/office/drawing/2014/main" val="2888367865"/>
                        </a:ext>
                      </a:extLst>
                    </a:gridCol>
                    <a:gridCol w="2089460">
                      <a:extLst>
                        <a:ext uri="{9D8B030D-6E8A-4147-A177-3AD203B41FA5}">
                          <a16:colId xmlns:a16="http://schemas.microsoft.com/office/drawing/2014/main" val="3479837626"/>
                        </a:ext>
                      </a:extLst>
                    </a:gridCol>
                    <a:gridCol w="4693573">
                      <a:extLst>
                        <a:ext uri="{9D8B030D-6E8A-4147-A177-3AD203B41FA5}">
                          <a16:colId xmlns:a16="http://schemas.microsoft.com/office/drawing/2014/main" val="301797066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Molecule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>
                                      <a:solidFill>
                                        <a:srgbClr val="FFFFF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𝐞𝐟𝐟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[GV/cm]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 in trap for ACME II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Unsolved challenges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54242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BeOH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x-IV_mathan" sz="1800">
                                    <a:effectLst/>
                                    <a:latin typeface="Cambria Math" panose="02040503050406030204" pitchFamily="18" charset="0"/>
                                  </a:rPr>
                                  <m:t>400×</m:t>
                                </m:r>
                                <m:sSup>
                                  <m:sSupPr>
                                    <m:ctrlPr>
                                      <a:rPr lang="x-IV_mathan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x-IV_matha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x-IV_mathan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x-IV_mathan" sz="1800">
                            <a:effectLst/>
                            <a:latin typeface="Cambria Math" panose="02040503050406030204" pitchFamily="18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90913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MgOH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2×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73013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100,000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776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---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10,000</m:t>
                              </m:r>
                            </m:oMath>
                          </a14:m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4223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SrOH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2,000</m:t>
                              </m:r>
                            </m:oMath>
                          </a14:m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 don’t think so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68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>
                                  <a:effectLst/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oMath>
                          </a14:m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endParaRPr lang="en-US" sz="1800"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</a:t>
                          </a: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</a:t>
                          </a: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are strongly perturbed by metastable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oMath>
                          </a14:m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state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25503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YbOH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Repumping f states, a lot of remaining spectroscopy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04421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56.9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Hard to make, no existing spectroscopy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7702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C4CD4F3D-426C-EEDF-B72E-0166995D51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5911357"/>
                  </p:ext>
                </p:extLst>
              </p:nvPr>
            </p:nvGraphicFramePr>
            <p:xfrm>
              <a:off x="1713994" y="2330605"/>
              <a:ext cx="9370318" cy="3657600"/>
            </p:xfrm>
            <a:graphic>
              <a:graphicData uri="http://schemas.openxmlformats.org/drawingml/2006/table">
                <a:tbl>
                  <a:tblPr/>
                  <a:tblGrid>
                    <a:gridCol w="1121858">
                      <a:extLst>
                        <a:ext uri="{9D8B030D-6E8A-4147-A177-3AD203B41FA5}">
                          <a16:colId xmlns:a16="http://schemas.microsoft.com/office/drawing/2014/main" val="1962132045"/>
                        </a:ext>
                      </a:extLst>
                    </a:gridCol>
                    <a:gridCol w="1465427">
                      <a:extLst>
                        <a:ext uri="{9D8B030D-6E8A-4147-A177-3AD203B41FA5}">
                          <a16:colId xmlns:a16="http://schemas.microsoft.com/office/drawing/2014/main" val="2888367865"/>
                        </a:ext>
                      </a:extLst>
                    </a:gridCol>
                    <a:gridCol w="2089460">
                      <a:extLst>
                        <a:ext uri="{9D8B030D-6E8A-4147-A177-3AD203B41FA5}">
                          <a16:colId xmlns:a16="http://schemas.microsoft.com/office/drawing/2014/main" val="3479837626"/>
                        </a:ext>
                      </a:extLst>
                    </a:gridCol>
                    <a:gridCol w="4693573">
                      <a:extLst>
                        <a:ext uri="{9D8B030D-6E8A-4147-A177-3AD203B41FA5}">
                          <a16:colId xmlns:a16="http://schemas.microsoft.com/office/drawing/2014/main" val="3017970663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Molecule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5862" t="-6667" r="-462931" b="-8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 in trap for ACME II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>
                              <a:solidFill>
                                <a:srgbClr val="FFFF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Unsolved challenges</a:t>
                          </a:r>
                          <a:endParaRPr lang="en-US" sz="180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542428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BeOH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0.005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110345" r="-225455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909131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MgOH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203333" r="-225455" b="-6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730134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303333" r="-225455" b="-5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577610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---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403333" r="-225455" b="-4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4422352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SrOH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520690" r="-225455" b="-4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 don’t think so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6887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3636" t="-600000" r="-22545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9730" t="-600000" r="-541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2550398"/>
                      </a:ext>
                    </a:extLst>
                  </a:tr>
                  <a:tr h="65024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YbOH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23.6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Repumping f states, a lot of remaining spectroscopy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0442163"/>
                      </a:ext>
                    </a:extLst>
                  </a:tr>
                  <a:tr h="375920"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RaOH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56.9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Hard to make, no existing spectroscopy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977028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850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941A6-F94B-23C2-16B0-9D17DF9E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EDM: 2. SrOCH3</a:t>
            </a:r>
          </a:p>
        </p:txBody>
      </p:sp>
      <p:pic>
        <p:nvPicPr>
          <p:cNvPr id="4" name="图片 7168" descr="图示&#10;&#10;描述已自动生成">
            <a:extLst>
              <a:ext uri="{FF2B5EF4-FFF2-40B4-BE49-F238E27FC236}">
                <a16:creationId xmlns:a16="http://schemas.microsoft.com/office/drawing/2014/main" id="{D402E772-0188-40C2-E32C-69572F80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2486" r="1845" b="2486"/>
          <a:stretch/>
        </p:blipFill>
        <p:spPr>
          <a:xfrm>
            <a:off x="3970009" y="2080049"/>
            <a:ext cx="4251981" cy="2306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C8A1CB-B25C-DCEA-2308-049E71166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75605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About the doublet: Easier to polarize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About the lifetime: larger molecule can be longer</a:t>
                </a:r>
              </a:p>
              <a:p>
                <a:pPr lvl="1"/>
                <a:r>
                  <a:rPr lang="en-US" dirty="0" err="1"/>
                  <a:t>SrF</a:t>
                </a:r>
                <a:r>
                  <a:rPr lang="en-US" dirty="0"/>
                  <a:t>: Electronic excited state</a:t>
                </a:r>
              </a:p>
              <a:p>
                <a:pPr lvl="1"/>
                <a:r>
                  <a:rPr lang="en-US" dirty="0" err="1"/>
                  <a:t>SrOH</a:t>
                </a:r>
                <a:r>
                  <a:rPr lang="en-US" dirty="0"/>
                  <a:t>: Vibrational excited state,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SrOCH3: True ground state,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C8A1CB-B25C-DCEA-2308-049E71166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75605" cy="4351338"/>
              </a:xfrm>
              <a:blipFill>
                <a:blip r:embed="rId3"/>
                <a:stretch>
                  <a:fillRect l="-1488" t="-3198" b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371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9AB07-7147-9625-F951-A69FC717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Outlook of SrOH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13CEB2-8A82-4B2D-DDCA-5088CBCF7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2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90B83-0380-C5D4-0165-5CFFF695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Dark matter measurement</a:t>
            </a: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0DD37828-5FF6-2BC4-6BEE-974828C5EF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681" y="1846821"/>
            <a:ext cx="3430807" cy="4118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17E75-9677-E384-8027-F17274B7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23" y="1903866"/>
            <a:ext cx="2881790" cy="172011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9121EB-EA0E-B079-1D26-5DFA9AE87251}"/>
              </a:ext>
            </a:extLst>
          </p:cNvPr>
          <p:cNvCxnSpPr>
            <a:cxnSpLocks/>
          </p:cNvCxnSpPr>
          <p:nvPr/>
        </p:nvCxnSpPr>
        <p:spPr>
          <a:xfrm>
            <a:off x="9023943" y="3858141"/>
            <a:ext cx="200905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477F1-4257-0926-CA9E-382DA8E0CB24}"/>
                  </a:ext>
                </a:extLst>
              </p:cNvPr>
              <p:cNvSpPr txBox="1"/>
              <p:nvPr/>
            </p:nvSpPr>
            <p:spPr>
              <a:xfrm>
                <a:off x="6974153" y="3320674"/>
                <a:ext cx="12261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/>
                  <a:t> (stretching)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5477F1-4257-0926-CA9E-382DA8E0C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53" y="3320674"/>
                <a:ext cx="1226189" cy="246221"/>
              </a:xfrm>
              <a:prstGeom prst="rect">
                <a:avLst/>
              </a:prstGeom>
              <a:blipFill>
                <a:blip r:embed="rId4"/>
                <a:stretch>
                  <a:fillRect l="-6186" t="-25000" r="-2062" b="-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29922-397D-57F3-DDCB-9BD076A41937}"/>
                  </a:ext>
                </a:extLst>
              </p:cNvPr>
              <p:cNvSpPr txBox="1"/>
              <p:nvPr/>
            </p:nvSpPr>
            <p:spPr>
              <a:xfrm>
                <a:off x="6958383" y="2553003"/>
                <a:ext cx="111152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bending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29922-397D-57F3-DDCB-9BD076A4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83" y="2553003"/>
                <a:ext cx="1111521" cy="246221"/>
              </a:xfrm>
              <a:prstGeom prst="rect">
                <a:avLst/>
              </a:prstGeom>
              <a:blipFill>
                <a:blip r:embed="rId5"/>
                <a:stretch>
                  <a:fillRect l="-3371" t="-10000" r="-5618" b="-4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AD6CBC-EBA4-E59F-3EA0-C71E5F81C4A0}"/>
              </a:ext>
            </a:extLst>
          </p:cNvPr>
          <p:cNvCxnSpPr>
            <a:cxnSpLocks/>
          </p:cNvCxnSpPr>
          <p:nvPr/>
        </p:nvCxnSpPr>
        <p:spPr>
          <a:xfrm flipV="1">
            <a:off x="9418385" y="2944138"/>
            <a:ext cx="0" cy="591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817299-2F48-E77C-4067-839F8A59667C}"/>
              </a:ext>
            </a:extLst>
          </p:cNvPr>
          <p:cNvCxnSpPr>
            <a:cxnSpLocks/>
          </p:cNvCxnSpPr>
          <p:nvPr/>
        </p:nvCxnSpPr>
        <p:spPr>
          <a:xfrm flipV="1">
            <a:off x="9719120" y="2357729"/>
            <a:ext cx="4196" cy="9740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15120130-C457-2DB6-F5B9-12082F174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2347" flipV="1">
            <a:off x="5684036" y="2523257"/>
            <a:ext cx="851379" cy="425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E99532-84D3-7B5F-7F6D-D0C5CFF58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17454">
            <a:off x="5667916" y="3296484"/>
            <a:ext cx="982651" cy="29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6DD89-9D41-5B25-4B50-6FB30BCAE28C}"/>
                  </a:ext>
                </a:extLst>
              </p:cNvPr>
              <p:cNvSpPr txBox="1"/>
              <p:nvPr/>
            </p:nvSpPr>
            <p:spPr>
              <a:xfrm>
                <a:off x="7074527" y="1852882"/>
                <a:ext cx="9843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36DD89-9D41-5B25-4B50-6FB30BCAE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27" y="1852882"/>
                <a:ext cx="984372" cy="246221"/>
              </a:xfrm>
              <a:prstGeom prst="rect">
                <a:avLst/>
              </a:prstGeom>
              <a:blipFill>
                <a:blip r:embed="rId8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FB4DFC-0650-38E3-BB61-DCE96FF2FB6B}"/>
              </a:ext>
            </a:extLst>
          </p:cNvPr>
          <p:cNvCxnSpPr>
            <a:cxnSpLocks/>
          </p:cNvCxnSpPr>
          <p:nvPr/>
        </p:nvCxnSpPr>
        <p:spPr>
          <a:xfrm>
            <a:off x="5756018" y="3178606"/>
            <a:ext cx="6055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22">
            <a:extLst>
              <a:ext uri="{FF2B5EF4-FFF2-40B4-BE49-F238E27FC236}">
                <a16:creationId xmlns:a16="http://schemas.microsoft.com/office/drawing/2014/main" id="{5525885F-5977-F94C-B75D-EF27F3EB2686}"/>
              </a:ext>
            </a:extLst>
          </p:cNvPr>
          <p:cNvSpPr/>
          <p:nvPr/>
        </p:nvSpPr>
        <p:spPr>
          <a:xfrm>
            <a:off x="6510695" y="2356193"/>
            <a:ext cx="238534" cy="556612"/>
          </a:xfrm>
          <a:custGeom>
            <a:avLst/>
            <a:gdLst>
              <a:gd name="connsiteX0" fmla="*/ 0 w 2156792"/>
              <a:gd name="connsiteY0" fmla="*/ 109331 h 109331"/>
              <a:gd name="connsiteX1" fmla="*/ 2156792 w 2156792"/>
              <a:gd name="connsiteY1" fmla="*/ 0 h 109331"/>
              <a:gd name="connsiteX0" fmla="*/ 0 w 1053549"/>
              <a:gd name="connsiteY0" fmla="*/ 1324 h 658629"/>
              <a:gd name="connsiteX1" fmla="*/ 1053549 w 1053549"/>
              <a:gd name="connsiteY1" fmla="*/ 657306 h 658629"/>
              <a:gd name="connsiteX0" fmla="*/ 0 w 1222515"/>
              <a:gd name="connsiteY0" fmla="*/ 675861 h 675861"/>
              <a:gd name="connsiteX1" fmla="*/ 1222515 w 1222515"/>
              <a:gd name="connsiteY1" fmla="*/ 0 h 675861"/>
              <a:gd name="connsiteX0" fmla="*/ 0 w 1222515"/>
              <a:gd name="connsiteY0" fmla="*/ 675861 h 675861"/>
              <a:gd name="connsiteX1" fmla="*/ 1222515 w 1222515"/>
              <a:gd name="connsiteY1" fmla="*/ 0 h 675861"/>
              <a:gd name="connsiteX0" fmla="*/ 0 w 1222515"/>
              <a:gd name="connsiteY0" fmla="*/ 675861 h 675861"/>
              <a:gd name="connsiteX1" fmla="*/ 1222515 w 1222515"/>
              <a:gd name="connsiteY1" fmla="*/ 0 h 675861"/>
              <a:gd name="connsiteX0" fmla="*/ 0 w 1113184"/>
              <a:gd name="connsiteY0" fmla="*/ 461479 h 461479"/>
              <a:gd name="connsiteX1" fmla="*/ 1113184 w 1113184"/>
              <a:gd name="connsiteY1" fmla="*/ 14218 h 461479"/>
              <a:gd name="connsiteX0" fmla="*/ 0 w 3379305"/>
              <a:gd name="connsiteY0" fmla="*/ 1808922 h 1808922"/>
              <a:gd name="connsiteX1" fmla="*/ 3379305 w 3379305"/>
              <a:gd name="connsiteY1" fmla="*/ 0 h 1808922"/>
              <a:gd name="connsiteX0" fmla="*/ 627722 w 627819"/>
              <a:gd name="connsiteY0" fmla="*/ 745435 h 745435"/>
              <a:gd name="connsiteX1" fmla="*/ 508453 w 627819"/>
              <a:gd name="connsiteY1" fmla="*/ 0 h 745435"/>
              <a:gd name="connsiteX0" fmla="*/ 119269 w 397944"/>
              <a:gd name="connsiteY0" fmla="*/ 745435 h 745435"/>
              <a:gd name="connsiteX1" fmla="*/ 0 w 397944"/>
              <a:gd name="connsiteY1" fmla="*/ 0 h 745435"/>
              <a:gd name="connsiteX0" fmla="*/ 119269 w 473349"/>
              <a:gd name="connsiteY0" fmla="*/ 745435 h 745435"/>
              <a:gd name="connsiteX1" fmla="*/ 0 w 473349"/>
              <a:gd name="connsiteY1" fmla="*/ 0 h 745435"/>
              <a:gd name="connsiteX0" fmla="*/ 49695 w 446581"/>
              <a:gd name="connsiteY0" fmla="*/ 745435 h 745435"/>
              <a:gd name="connsiteX1" fmla="*/ 0 w 446581"/>
              <a:gd name="connsiteY1" fmla="*/ 0 h 745435"/>
              <a:gd name="connsiteX0" fmla="*/ 49695 w 278447"/>
              <a:gd name="connsiteY0" fmla="*/ 745435 h 745435"/>
              <a:gd name="connsiteX1" fmla="*/ 0 w 278447"/>
              <a:gd name="connsiteY1" fmla="*/ 0 h 745435"/>
              <a:gd name="connsiteX0" fmla="*/ 49695 w 312229"/>
              <a:gd name="connsiteY0" fmla="*/ 745435 h 745435"/>
              <a:gd name="connsiteX1" fmla="*/ 0 w 312229"/>
              <a:gd name="connsiteY1" fmla="*/ 0 h 745435"/>
              <a:gd name="connsiteX0" fmla="*/ 49695 w 319453"/>
              <a:gd name="connsiteY0" fmla="*/ 745435 h 745435"/>
              <a:gd name="connsiteX1" fmla="*/ 0 w 319453"/>
              <a:gd name="connsiteY1" fmla="*/ 0 h 74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453" h="745435">
                <a:moveTo>
                  <a:pt x="49695" y="745435"/>
                </a:moveTo>
                <a:cubicBezTo>
                  <a:pt x="410818" y="728869"/>
                  <a:pt x="424069" y="16566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5301DA-7FF0-491A-BD1A-CD98BA9634CD}"/>
              </a:ext>
            </a:extLst>
          </p:cNvPr>
          <p:cNvSpPr/>
          <p:nvPr/>
        </p:nvSpPr>
        <p:spPr>
          <a:xfrm>
            <a:off x="5271874" y="1522971"/>
            <a:ext cx="6081926" cy="2417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6F0E4E-6BFF-878A-AC36-7557C4835D0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49" y="4422941"/>
            <a:ext cx="488897" cy="15485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BE5692-B5C6-604B-F9E9-D0352DBBDC0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48" y="4716269"/>
            <a:ext cx="3856270" cy="10548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D0D801-BF40-6334-62C0-0A4BEFDD18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61969" y="4422941"/>
            <a:ext cx="488897" cy="15485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91BDEE-9061-A7CB-B228-D8E0372EEC38}"/>
              </a:ext>
            </a:extLst>
          </p:cNvPr>
          <p:cNvCxnSpPr>
            <a:cxnSpLocks/>
          </p:cNvCxnSpPr>
          <p:nvPr/>
        </p:nvCxnSpPr>
        <p:spPr>
          <a:xfrm>
            <a:off x="5650352" y="5324277"/>
            <a:ext cx="972260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814E2E-FC95-D504-B3C1-0ECE7BD9F67B}"/>
              </a:ext>
            </a:extLst>
          </p:cNvPr>
          <p:cNvCxnSpPr>
            <a:cxnSpLocks/>
          </p:cNvCxnSpPr>
          <p:nvPr/>
        </p:nvCxnSpPr>
        <p:spPr>
          <a:xfrm>
            <a:off x="5440502" y="5135799"/>
            <a:ext cx="972260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2CB0684-1849-1348-B61B-B6F2DB2C6613}"/>
              </a:ext>
            </a:extLst>
          </p:cNvPr>
          <p:cNvSpPr txBox="1"/>
          <p:nvPr/>
        </p:nvSpPr>
        <p:spPr>
          <a:xfrm>
            <a:off x="5371613" y="4650509"/>
            <a:ext cx="726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031A0-4FEC-B91D-6EBC-16E6BA3F5D1D}"/>
              </a:ext>
            </a:extLst>
          </p:cNvPr>
          <p:cNvSpPr txBox="1"/>
          <p:nvPr/>
        </p:nvSpPr>
        <p:spPr>
          <a:xfrm>
            <a:off x="5383444" y="5323328"/>
            <a:ext cx="92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89C0A1-1E9F-15C0-1BBA-C44CEBBA9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946" y="4419488"/>
            <a:ext cx="590972" cy="15485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3340B3-5459-B29D-41D2-762A75A5B0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59" y="4419488"/>
            <a:ext cx="590972" cy="15485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9319FC-AB5C-721C-5A2D-993C93B0A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72" y="4419488"/>
            <a:ext cx="590972" cy="15485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3EC132-D28A-55DB-FFED-8AACA683D0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13" y="4419488"/>
            <a:ext cx="590972" cy="15485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35EEF4-038E-DFFD-A0B5-D8C98D78E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70" y="4419488"/>
            <a:ext cx="590972" cy="1548588"/>
          </a:xfrm>
          <a:prstGeom prst="rect">
            <a:avLst/>
          </a:prstGeom>
        </p:spPr>
      </p:pic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95567B30-D049-A9EF-0E0A-7B5E0D0B9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012">
            <a:off x="7009238" y="4967266"/>
            <a:ext cx="994149" cy="497074"/>
          </a:xfrm>
          <a:prstGeom prst="rect">
            <a:avLst/>
          </a:prstGeom>
        </p:spPr>
      </p:pic>
      <p:pic>
        <p:nvPicPr>
          <p:cNvPr id="32" name="Content Placeholder 5">
            <a:extLst>
              <a:ext uri="{FF2B5EF4-FFF2-40B4-BE49-F238E27FC236}">
                <a16:creationId xmlns:a16="http://schemas.microsoft.com/office/drawing/2014/main" id="{D1F6CEA9-AA24-F009-9EBC-222CAFB9C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012">
            <a:off x="7685471" y="4957328"/>
            <a:ext cx="994149" cy="497074"/>
          </a:xfrm>
          <a:prstGeom prst="rect">
            <a:avLst/>
          </a:prstGeom>
        </p:spPr>
      </p:pic>
      <p:pic>
        <p:nvPicPr>
          <p:cNvPr id="33" name="Content Placeholder 5">
            <a:extLst>
              <a:ext uri="{FF2B5EF4-FFF2-40B4-BE49-F238E27FC236}">
                <a16:creationId xmlns:a16="http://schemas.microsoft.com/office/drawing/2014/main" id="{A589A885-BBF9-CCB0-B7B8-FFFBD6CDE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012">
            <a:off x="8374584" y="4973392"/>
            <a:ext cx="994149" cy="497074"/>
          </a:xfrm>
          <a:prstGeom prst="rect">
            <a:avLst/>
          </a:prstGeom>
        </p:spPr>
      </p:pic>
      <p:pic>
        <p:nvPicPr>
          <p:cNvPr id="34" name="Content Placeholder 5">
            <a:extLst>
              <a:ext uri="{FF2B5EF4-FFF2-40B4-BE49-F238E27FC236}">
                <a16:creationId xmlns:a16="http://schemas.microsoft.com/office/drawing/2014/main" id="{992E94FF-A884-3E37-6FCE-92F77E74F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012">
            <a:off x="9074160" y="4966553"/>
            <a:ext cx="994149" cy="497074"/>
          </a:xfrm>
          <a:prstGeom prst="rect">
            <a:avLst/>
          </a:prstGeom>
        </p:spPr>
      </p:pic>
      <p:pic>
        <p:nvPicPr>
          <p:cNvPr id="35" name="Content Placeholder 5">
            <a:extLst>
              <a:ext uri="{FF2B5EF4-FFF2-40B4-BE49-F238E27FC236}">
                <a16:creationId xmlns:a16="http://schemas.microsoft.com/office/drawing/2014/main" id="{8914CBD6-2FD0-F1D3-2B37-117EDA449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012">
            <a:off x="9713067" y="4987387"/>
            <a:ext cx="994149" cy="4970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62208F2-0AFB-8B23-82A2-F15405340CC7}"/>
              </a:ext>
            </a:extLst>
          </p:cNvPr>
          <p:cNvSpPr txBox="1"/>
          <p:nvPr/>
        </p:nvSpPr>
        <p:spPr>
          <a:xfrm>
            <a:off x="5513371" y="5937943"/>
            <a:ext cx="567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 can be enhanced with spin squeezing in a cavity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12AE80-4794-E9F8-C6E2-409E734325B2}"/>
              </a:ext>
            </a:extLst>
          </p:cNvPr>
          <p:cNvSpPr txBox="1"/>
          <p:nvPr/>
        </p:nvSpPr>
        <p:spPr>
          <a:xfrm>
            <a:off x="334024" y="6377615"/>
            <a:ext cx="54009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effectLst/>
                <a:latin typeface="Helvetica Neue" panose="02000503000000020004" pitchFamily="2" charset="0"/>
              </a:rPr>
              <a:t>Kozyryev</a:t>
            </a:r>
            <a:r>
              <a:rPr lang="en-US" sz="1050" dirty="0">
                <a:effectLst/>
                <a:latin typeface="Helvetica Neue" panose="02000503000000020004" pitchFamily="2" charset="0"/>
              </a:rPr>
              <a:t>, I., et al. (2021). "Enhanced sensitivity to ultralight bosonic dark matter in the spectra of the linear radical </a:t>
            </a:r>
            <a:r>
              <a:rPr lang="en-US" sz="1050" dirty="0" err="1">
                <a:effectLst/>
                <a:latin typeface="Helvetica Neue" panose="02000503000000020004" pitchFamily="2" charset="0"/>
              </a:rPr>
              <a:t>SrOH</a:t>
            </a:r>
            <a:r>
              <a:rPr lang="en-US" sz="1050" dirty="0">
                <a:effectLst/>
                <a:latin typeface="Helvetica Neue" panose="02000503000000020004" pitchFamily="2" charset="0"/>
              </a:rPr>
              <a:t>." </a:t>
            </a:r>
            <a:r>
              <a:rPr lang="en-US" sz="1050" u="sng" dirty="0">
                <a:effectLst/>
                <a:latin typeface="Helvetica Neue" panose="02000503000000020004" pitchFamily="2" charset="0"/>
              </a:rPr>
              <a:t>Physical Review A</a:t>
            </a:r>
            <a:r>
              <a:rPr lang="en-US" sz="105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050" b="1" dirty="0">
                <a:effectLst/>
                <a:latin typeface="Helvetica Neue" panose="02000503000000020004" pitchFamily="2" charset="0"/>
              </a:rPr>
              <a:t>103</a:t>
            </a:r>
            <a:r>
              <a:rPr lang="en-US" sz="1050" dirty="0">
                <a:effectLst/>
                <a:latin typeface="Helvetica Neue" panose="02000503000000020004" pitchFamily="2" charset="0"/>
              </a:rPr>
              <a:t>(4).</a:t>
            </a:r>
          </a:p>
        </p:txBody>
      </p:sp>
    </p:spTree>
    <p:extLst>
      <p:ext uri="{BB962C8B-B14F-4D97-AF65-F5344CB8AC3E}">
        <p14:creationId xmlns:p14="http://schemas.microsoft.com/office/powerpoint/2010/main" val="214052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B636-106B-6387-607C-7E0D9D9E2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Thanks for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CF00F-F7C8-D2B5-8B82-4ACD191F58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18948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75766-8762-16D1-E06D-668E8172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Frontier of AMO physics: Laser cooling of Large molecule</a:t>
            </a:r>
          </a:p>
        </p:txBody>
      </p:sp>
    </p:spTree>
    <p:extLst>
      <p:ext uri="{BB962C8B-B14F-4D97-AF65-F5344CB8AC3E}">
        <p14:creationId xmlns:p14="http://schemas.microsoft.com/office/powerpoint/2010/main" val="248911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CF07B48-9377-16E6-FECC-944A3D8A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Review of laser cooling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Our conception of the elements that have previously been cooled to ultracold temperatures: the simple, spherically symmetric atoms in black, the complex, magnetic atoms in red, and the intermediate atoms in blue">
            <a:extLst>
              <a:ext uri="{FF2B5EF4-FFF2-40B4-BE49-F238E27FC236}">
                <a16:creationId xmlns:a16="http://schemas.microsoft.com/office/drawing/2014/main" id="{589BA0C7-A797-0F24-954F-A279E4E5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5599" y="2283014"/>
            <a:ext cx="5333472" cy="40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151A918-104F-5E80-5138-47D1B1C9896F}"/>
              </a:ext>
            </a:extLst>
          </p:cNvPr>
          <p:cNvGrpSpPr/>
          <p:nvPr/>
        </p:nvGrpSpPr>
        <p:grpSpPr>
          <a:xfrm>
            <a:off x="6302930" y="2442701"/>
            <a:ext cx="5614416" cy="3328202"/>
            <a:chOff x="6302930" y="2442701"/>
            <a:chExt cx="5614416" cy="3328202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25D5DB9B-822A-1EA6-95A7-18A101D0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2930" y="2442701"/>
              <a:ext cx="5614416" cy="2666847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24CAC2E-B6D1-DB44-ED5A-34A36FACE443}"/>
                </a:ext>
              </a:extLst>
            </p:cNvPr>
            <p:cNvSpPr txBox="1"/>
            <p:nvPr/>
          </p:nvSpPr>
          <p:spPr>
            <a:xfrm>
              <a:off x="8305815" y="540157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Optical cycling!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237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E3815CC-DFDD-EAD3-0CB8-8DF5B3703445}"/>
              </a:ext>
            </a:extLst>
          </p:cNvPr>
          <p:cNvSpPr/>
          <p:nvPr/>
        </p:nvSpPr>
        <p:spPr>
          <a:xfrm>
            <a:off x="5469630" y="4006796"/>
            <a:ext cx="2305918" cy="960612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矩形 26">
            <a:extLst>
              <a:ext uri="{FF2B5EF4-FFF2-40B4-BE49-F238E27FC236}">
                <a16:creationId xmlns:a16="http://schemas.microsoft.com/office/drawing/2014/main" id="{52763853-B25C-C1F3-FB50-E7584753E2E1}"/>
              </a:ext>
            </a:extLst>
          </p:cNvPr>
          <p:cNvSpPr/>
          <p:nvPr/>
        </p:nvSpPr>
        <p:spPr>
          <a:xfrm rot="10800000">
            <a:off x="4332922" y="2668773"/>
            <a:ext cx="1028190" cy="24886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3300">
                  <a:shade val="67500"/>
                  <a:satMod val="115000"/>
                </a:srgbClr>
              </a:gs>
              <a:gs pos="100000">
                <a:srgbClr val="00FF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AC8D-7EDC-297C-B86F-5CCA5BC3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atom to large molecule</a:t>
            </a:r>
          </a:p>
        </p:txBody>
      </p:sp>
      <p:grpSp>
        <p:nvGrpSpPr>
          <p:cNvPr id="13" name="组合 2">
            <a:extLst>
              <a:ext uri="{FF2B5EF4-FFF2-40B4-BE49-F238E27FC236}">
                <a16:creationId xmlns:a16="http://schemas.microsoft.com/office/drawing/2014/main" id="{9CDF8A0E-774D-D0CE-8FE1-1A5EBD74A790}"/>
              </a:ext>
            </a:extLst>
          </p:cNvPr>
          <p:cNvGrpSpPr/>
          <p:nvPr/>
        </p:nvGrpSpPr>
        <p:grpSpPr>
          <a:xfrm rot="10800000">
            <a:off x="5788608" y="4221152"/>
            <a:ext cx="1532534" cy="550507"/>
            <a:chOff x="2634651" y="1514797"/>
            <a:chExt cx="2602398" cy="934817"/>
          </a:xfrm>
        </p:grpSpPr>
        <p:sp>
          <p:nvSpPr>
            <p:cNvPr id="15" name="矩形 26">
              <a:extLst>
                <a:ext uri="{FF2B5EF4-FFF2-40B4-BE49-F238E27FC236}">
                  <a16:creationId xmlns:a16="http://schemas.microsoft.com/office/drawing/2014/main" id="{42257ADE-96D4-D2D5-FA39-2BEA54C835E6}"/>
                </a:ext>
              </a:extLst>
            </p:cNvPr>
            <p:cNvSpPr/>
            <p:nvPr/>
          </p:nvSpPr>
          <p:spPr>
            <a:xfrm>
              <a:off x="3785850" y="1970441"/>
              <a:ext cx="560144" cy="45719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00FF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矩形 27">
              <a:extLst>
                <a:ext uri="{FF2B5EF4-FFF2-40B4-BE49-F238E27FC236}">
                  <a16:creationId xmlns:a16="http://schemas.microsoft.com/office/drawing/2014/main" id="{C5CF90FB-A8FE-556C-1E31-DCD719D236AC}"/>
                </a:ext>
              </a:extLst>
            </p:cNvPr>
            <p:cNvSpPr/>
            <p:nvPr/>
          </p:nvSpPr>
          <p:spPr>
            <a:xfrm>
              <a:off x="2916145" y="1970441"/>
              <a:ext cx="502104" cy="45719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椭圆 28">
                  <a:extLst>
                    <a:ext uri="{FF2B5EF4-FFF2-40B4-BE49-F238E27FC236}">
                      <a16:creationId xmlns:a16="http://schemas.microsoft.com/office/drawing/2014/main" id="{D6DF5FBC-3985-6D6B-A5F1-323EEBCC03DD}"/>
                    </a:ext>
                  </a:extLst>
                </p:cNvPr>
                <p:cNvSpPr/>
                <p:nvPr/>
              </p:nvSpPr>
              <p:spPr>
                <a:xfrm rot="10800000">
                  <a:off x="4323773" y="1514797"/>
                  <a:ext cx="913276" cy="9348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𝑺𝒓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7" name="椭圆 28">
                  <a:extLst>
                    <a:ext uri="{FF2B5EF4-FFF2-40B4-BE49-F238E27FC236}">
                      <a16:creationId xmlns:a16="http://schemas.microsoft.com/office/drawing/2014/main" id="{D6DF5FBC-3985-6D6B-A5F1-323EEBCC0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4323773" y="1514797"/>
                  <a:ext cx="913276" cy="93481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椭圆 29">
                  <a:extLst>
                    <a:ext uri="{FF2B5EF4-FFF2-40B4-BE49-F238E27FC236}">
                      <a16:creationId xmlns:a16="http://schemas.microsoft.com/office/drawing/2014/main" id="{BAF5FBAC-BB42-C254-20BE-625D1A6DAD54}"/>
                    </a:ext>
                  </a:extLst>
                </p:cNvPr>
                <p:cNvSpPr/>
                <p:nvPr/>
              </p:nvSpPr>
              <p:spPr>
                <a:xfrm>
                  <a:off x="3392188" y="1769988"/>
                  <a:ext cx="473234" cy="484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8" name="椭圆 29">
                  <a:extLst>
                    <a:ext uri="{FF2B5EF4-FFF2-40B4-BE49-F238E27FC236}">
                      <a16:creationId xmlns:a16="http://schemas.microsoft.com/office/drawing/2014/main" id="{BAF5FBAC-BB42-C254-20BE-625D1A6DAD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188" y="1769988"/>
                  <a:ext cx="473234" cy="4843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椭圆 30">
                  <a:extLst>
                    <a:ext uri="{FF2B5EF4-FFF2-40B4-BE49-F238E27FC236}">
                      <a16:creationId xmlns:a16="http://schemas.microsoft.com/office/drawing/2014/main" id="{E941C9B5-F8E1-926D-0CFD-D060B96F1427}"/>
                    </a:ext>
                  </a:extLst>
                </p:cNvPr>
                <p:cNvSpPr/>
                <p:nvPr/>
              </p:nvSpPr>
              <p:spPr>
                <a:xfrm>
                  <a:off x="2634651" y="1824745"/>
                  <a:ext cx="323120" cy="3307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1050" b="1" dirty="0"/>
                </a:p>
              </p:txBody>
            </p:sp>
          </mc:Choice>
          <mc:Fallback xmlns="">
            <p:sp>
              <p:nvSpPr>
                <p:cNvPr id="19" name="椭圆 30">
                  <a:extLst>
                    <a:ext uri="{FF2B5EF4-FFF2-40B4-BE49-F238E27FC236}">
                      <a16:creationId xmlns:a16="http://schemas.microsoft.com/office/drawing/2014/main" id="{E941C9B5-F8E1-926D-0CFD-D060B96F14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651" y="1824745"/>
                  <a:ext cx="323120" cy="330741"/>
                </a:xfrm>
                <a:prstGeom prst="ellipse">
                  <a:avLst/>
                </a:prstGeom>
                <a:blipFill>
                  <a:blip r:embed="rId4"/>
                  <a:stretch>
                    <a:fillRect l="-3846" t="-11538" r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006DEC-362F-86A4-D2CE-6068EF885D1E}"/>
              </a:ext>
            </a:extLst>
          </p:cNvPr>
          <p:cNvGrpSpPr/>
          <p:nvPr/>
        </p:nvGrpSpPr>
        <p:grpSpPr>
          <a:xfrm>
            <a:off x="1480429" y="4219090"/>
            <a:ext cx="702897" cy="490382"/>
            <a:chOff x="2961327" y="2437780"/>
            <a:chExt cx="702897" cy="4903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椭圆 28">
                  <a:extLst>
                    <a:ext uri="{FF2B5EF4-FFF2-40B4-BE49-F238E27FC236}">
                      <a16:creationId xmlns:a16="http://schemas.microsoft.com/office/drawing/2014/main" id="{997849C6-7BB4-0F59-981D-D0B07E6F1A72}"/>
                    </a:ext>
                  </a:extLst>
                </p:cNvPr>
                <p:cNvSpPr/>
                <p:nvPr/>
              </p:nvSpPr>
              <p:spPr>
                <a:xfrm>
                  <a:off x="2961327" y="2437780"/>
                  <a:ext cx="479082" cy="4903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accent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accent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8" name="椭圆 28">
                  <a:extLst>
                    <a:ext uri="{FF2B5EF4-FFF2-40B4-BE49-F238E27FC236}">
                      <a16:creationId xmlns:a16="http://schemas.microsoft.com/office/drawing/2014/main" id="{997849C6-7BB4-0F59-981D-D0B07E6F1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1327" y="2437780"/>
                  <a:ext cx="479082" cy="49038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椭圆 53">
              <a:extLst>
                <a:ext uri="{FF2B5EF4-FFF2-40B4-BE49-F238E27FC236}">
                  <a16:creationId xmlns:a16="http://schemas.microsoft.com/office/drawing/2014/main" id="{C5157A69-BA6A-2649-33BF-D29852E529D9}"/>
                </a:ext>
              </a:extLst>
            </p:cNvPr>
            <p:cNvSpPr/>
            <p:nvPr/>
          </p:nvSpPr>
          <p:spPr>
            <a:xfrm>
              <a:off x="3583879" y="2548926"/>
              <a:ext cx="80345" cy="8224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  <a:alpha val="4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椭圆 28">
                <a:extLst>
                  <a:ext uri="{FF2B5EF4-FFF2-40B4-BE49-F238E27FC236}">
                    <a16:creationId xmlns:a16="http://schemas.microsoft.com/office/drawing/2014/main" id="{39C4E3F0-ED46-1A26-C39E-06782590A561}"/>
                  </a:ext>
                </a:extLst>
              </p:cNvPr>
              <p:cNvSpPr/>
              <p:nvPr/>
            </p:nvSpPr>
            <p:spPr>
              <a:xfrm>
                <a:off x="5248028" y="2525625"/>
                <a:ext cx="284756" cy="291472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>
                      <a:shade val="30000"/>
                      <a:satMod val="115000"/>
                    </a:srgbClr>
                  </a:gs>
                  <a:gs pos="50000">
                    <a:srgbClr val="FF0000">
                      <a:shade val="67500"/>
                      <a:satMod val="115000"/>
                    </a:srgbClr>
                  </a:gs>
                  <a:gs pos="100000">
                    <a:srgbClr val="FF000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7" name="椭圆 28">
                <a:extLst>
                  <a:ext uri="{FF2B5EF4-FFF2-40B4-BE49-F238E27FC236}">
                    <a16:creationId xmlns:a16="http://schemas.microsoft.com/office/drawing/2014/main" id="{39C4E3F0-ED46-1A26-C39E-06782590A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28" y="2525625"/>
                <a:ext cx="284756" cy="2914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53">
            <a:extLst>
              <a:ext uri="{FF2B5EF4-FFF2-40B4-BE49-F238E27FC236}">
                <a16:creationId xmlns:a16="http://schemas.microsoft.com/office/drawing/2014/main" id="{37F49425-5F5B-F2B9-D885-6F09D9C6B2C9}"/>
              </a:ext>
            </a:extLst>
          </p:cNvPr>
          <p:cNvSpPr/>
          <p:nvPr/>
        </p:nvSpPr>
        <p:spPr>
          <a:xfrm>
            <a:off x="5788608" y="2537879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椭圆 53">
            <a:extLst>
              <a:ext uri="{FF2B5EF4-FFF2-40B4-BE49-F238E27FC236}">
                <a16:creationId xmlns:a16="http://schemas.microsoft.com/office/drawing/2014/main" id="{4EC29888-25E0-FBF1-2A72-7DF6F0B15294}"/>
              </a:ext>
            </a:extLst>
          </p:cNvPr>
          <p:cNvSpPr/>
          <p:nvPr/>
        </p:nvSpPr>
        <p:spPr>
          <a:xfrm>
            <a:off x="5788608" y="2744312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椭圆 53">
            <a:extLst>
              <a:ext uri="{FF2B5EF4-FFF2-40B4-BE49-F238E27FC236}">
                <a16:creationId xmlns:a16="http://schemas.microsoft.com/office/drawing/2014/main" id="{CC219B85-A94C-82C9-4911-84C33EDEB655}"/>
              </a:ext>
            </a:extLst>
          </p:cNvPr>
          <p:cNvSpPr/>
          <p:nvPr/>
        </p:nvSpPr>
        <p:spPr>
          <a:xfrm>
            <a:off x="4955650" y="2537879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椭圆 53">
            <a:extLst>
              <a:ext uri="{FF2B5EF4-FFF2-40B4-BE49-F238E27FC236}">
                <a16:creationId xmlns:a16="http://schemas.microsoft.com/office/drawing/2014/main" id="{2E25D032-539E-2883-52FD-E5CEF0C1E5D2}"/>
              </a:ext>
            </a:extLst>
          </p:cNvPr>
          <p:cNvSpPr/>
          <p:nvPr/>
        </p:nvSpPr>
        <p:spPr>
          <a:xfrm>
            <a:off x="5231222" y="3038748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椭圆 53">
            <a:extLst>
              <a:ext uri="{FF2B5EF4-FFF2-40B4-BE49-F238E27FC236}">
                <a16:creationId xmlns:a16="http://schemas.microsoft.com/office/drawing/2014/main" id="{0FA93D70-6BD2-4960-D175-1C6BB18CD334}"/>
              </a:ext>
            </a:extLst>
          </p:cNvPr>
          <p:cNvSpPr/>
          <p:nvPr/>
        </p:nvSpPr>
        <p:spPr>
          <a:xfrm>
            <a:off x="5499113" y="3038748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B0812B6-E66B-D81D-31A0-499604E9A1BC}"/>
              </a:ext>
            </a:extLst>
          </p:cNvPr>
          <p:cNvSpPr/>
          <p:nvPr/>
        </p:nvSpPr>
        <p:spPr>
          <a:xfrm>
            <a:off x="5231222" y="2234370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椭圆 53">
            <a:extLst>
              <a:ext uri="{FF2B5EF4-FFF2-40B4-BE49-F238E27FC236}">
                <a16:creationId xmlns:a16="http://schemas.microsoft.com/office/drawing/2014/main" id="{53896773-0BBE-0181-A3A8-CDDFFFBF3E1D}"/>
              </a:ext>
            </a:extLst>
          </p:cNvPr>
          <p:cNvSpPr/>
          <p:nvPr/>
        </p:nvSpPr>
        <p:spPr>
          <a:xfrm>
            <a:off x="5499113" y="2234370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椭圆 53">
            <a:extLst>
              <a:ext uri="{FF2B5EF4-FFF2-40B4-BE49-F238E27FC236}">
                <a16:creationId xmlns:a16="http://schemas.microsoft.com/office/drawing/2014/main" id="{10C2D766-F6BB-3663-105A-A12D7BEEB04B}"/>
              </a:ext>
            </a:extLst>
          </p:cNvPr>
          <p:cNvSpPr/>
          <p:nvPr/>
        </p:nvSpPr>
        <p:spPr>
          <a:xfrm>
            <a:off x="4607430" y="2537879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椭圆 53">
            <a:extLst>
              <a:ext uri="{FF2B5EF4-FFF2-40B4-BE49-F238E27FC236}">
                <a16:creationId xmlns:a16="http://schemas.microsoft.com/office/drawing/2014/main" id="{FDB7E214-F664-961D-6145-0FCD5BA9B07A}"/>
              </a:ext>
            </a:extLst>
          </p:cNvPr>
          <p:cNvSpPr/>
          <p:nvPr/>
        </p:nvSpPr>
        <p:spPr>
          <a:xfrm>
            <a:off x="4607430" y="2744312"/>
            <a:ext cx="80345" cy="82240"/>
          </a:xfrm>
          <a:prstGeom prst="ellipse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椭圆 28">
                <a:extLst>
                  <a:ext uri="{FF2B5EF4-FFF2-40B4-BE49-F238E27FC236}">
                    <a16:creationId xmlns:a16="http://schemas.microsoft.com/office/drawing/2014/main" id="{DECA306A-B0BD-64C4-D892-20671B6DB2F6}"/>
                  </a:ext>
                </a:extLst>
              </p:cNvPr>
              <p:cNvSpPr/>
              <p:nvPr/>
            </p:nvSpPr>
            <p:spPr>
              <a:xfrm>
                <a:off x="3951108" y="2420969"/>
                <a:ext cx="490327" cy="501892"/>
              </a:xfrm>
              <a:prstGeom prst="ellipse">
                <a:avLst/>
              </a:prstGeom>
              <a:gradFill flip="none" rotWithShape="1">
                <a:gsLst>
                  <a:gs pos="0">
                    <a:srgbClr val="00FF00">
                      <a:shade val="30000"/>
                      <a:satMod val="115000"/>
                    </a:srgbClr>
                  </a:gs>
                  <a:gs pos="50000">
                    <a:srgbClr val="00FF00">
                      <a:shade val="67500"/>
                      <a:satMod val="115000"/>
                    </a:srgbClr>
                  </a:gs>
                  <a:gs pos="100000">
                    <a:srgbClr val="00FF0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𝑪𝒂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" name="椭圆 28">
                <a:extLst>
                  <a:ext uri="{FF2B5EF4-FFF2-40B4-BE49-F238E27FC236}">
                    <a16:creationId xmlns:a16="http://schemas.microsoft.com/office/drawing/2014/main" id="{DECA306A-B0BD-64C4-D892-20671B6DB2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108" y="2420969"/>
                <a:ext cx="490327" cy="50189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Curved Up 40">
            <a:extLst>
              <a:ext uri="{FF2B5EF4-FFF2-40B4-BE49-F238E27FC236}">
                <a16:creationId xmlns:a16="http://schemas.microsoft.com/office/drawing/2014/main" id="{0FF2746A-0DC2-297A-208C-DD2FE5DC44D1}"/>
              </a:ext>
            </a:extLst>
          </p:cNvPr>
          <p:cNvSpPr/>
          <p:nvPr/>
        </p:nvSpPr>
        <p:spPr>
          <a:xfrm>
            <a:off x="4643644" y="2850302"/>
            <a:ext cx="387224" cy="1566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FA7903-F1E5-DCFF-A5AD-61A34500386C}"/>
              </a:ext>
            </a:extLst>
          </p:cNvPr>
          <p:cNvGrpSpPr/>
          <p:nvPr/>
        </p:nvGrpSpPr>
        <p:grpSpPr>
          <a:xfrm>
            <a:off x="4283630" y="2223895"/>
            <a:ext cx="1418439" cy="492774"/>
            <a:chOff x="4709541" y="2240706"/>
            <a:chExt cx="1418439" cy="492774"/>
          </a:xfrm>
        </p:grpSpPr>
        <p:sp>
          <p:nvSpPr>
            <p:cNvPr id="43" name="文本框 29">
              <a:extLst>
                <a:ext uri="{FF2B5EF4-FFF2-40B4-BE49-F238E27FC236}">
                  <a16:creationId xmlns:a16="http://schemas.microsoft.com/office/drawing/2014/main" id="{26A5E070-0490-9EF2-A551-95051202424E}"/>
                </a:ext>
              </a:extLst>
            </p:cNvPr>
            <p:cNvSpPr txBox="1"/>
            <p:nvPr/>
          </p:nvSpPr>
          <p:spPr>
            <a:xfrm>
              <a:off x="4709541" y="2240706"/>
              <a:ext cx="294707" cy="473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baseline="30000" dirty="0">
                  <a:solidFill>
                    <a:srgbClr val="2CB800"/>
                  </a:solidFill>
                </a:rPr>
                <a:t>+</a:t>
              </a:r>
              <a:endParaRPr lang="en-US" sz="2400" b="1" dirty="0">
                <a:solidFill>
                  <a:srgbClr val="2CB800"/>
                </a:solidFill>
              </a:endParaRPr>
            </a:p>
          </p:txBody>
        </p:sp>
        <p:sp>
          <p:nvSpPr>
            <p:cNvPr id="44" name="文本框 29">
              <a:extLst>
                <a:ext uri="{FF2B5EF4-FFF2-40B4-BE49-F238E27FC236}">
                  <a16:creationId xmlns:a16="http://schemas.microsoft.com/office/drawing/2014/main" id="{EEFF9BED-3002-BB5C-4D31-D8C5D436BEF4}"/>
                </a:ext>
              </a:extLst>
            </p:cNvPr>
            <p:cNvSpPr txBox="1"/>
            <p:nvPr/>
          </p:nvSpPr>
          <p:spPr>
            <a:xfrm>
              <a:off x="5880796" y="2271815"/>
              <a:ext cx="247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baseline="30000" dirty="0">
                  <a:solidFill>
                    <a:srgbClr val="FF0000"/>
                  </a:solidFill>
                </a:rPr>
                <a:t>-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B2E1B7-A4B8-E813-1104-95C7ED05A489}"/>
              </a:ext>
            </a:extLst>
          </p:cNvPr>
          <p:cNvGrpSpPr/>
          <p:nvPr/>
        </p:nvGrpSpPr>
        <p:grpSpPr>
          <a:xfrm>
            <a:off x="6958687" y="2252096"/>
            <a:ext cx="2324497" cy="858239"/>
            <a:chOff x="4483276" y="4476956"/>
            <a:chExt cx="2324497" cy="858239"/>
          </a:xfrm>
        </p:grpSpPr>
        <p:sp>
          <p:nvSpPr>
            <p:cNvPr id="4" name="矩形 26">
              <a:extLst>
                <a:ext uri="{FF2B5EF4-FFF2-40B4-BE49-F238E27FC236}">
                  <a16:creationId xmlns:a16="http://schemas.microsoft.com/office/drawing/2014/main" id="{68401A64-807F-BBF2-290F-910704D66807}"/>
                </a:ext>
              </a:extLst>
            </p:cNvPr>
            <p:cNvSpPr/>
            <p:nvPr/>
          </p:nvSpPr>
          <p:spPr>
            <a:xfrm rot="10800000">
              <a:off x="5008012" y="4892614"/>
              <a:ext cx="329865" cy="2692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00FF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27">
              <a:extLst>
                <a:ext uri="{FF2B5EF4-FFF2-40B4-BE49-F238E27FC236}">
                  <a16:creationId xmlns:a16="http://schemas.microsoft.com/office/drawing/2014/main" id="{96B367F7-21A9-D09C-EC02-341A107F36FE}"/>
                </a:ext>
              </a:extLst>
            </p:cNvPr>
            <p:cNvSpPr/>
            <p:nvPr/>
          </p:nvSpPr>
          <p:spPr>
            <a:xfrm rot="10800000">
              <a:off x="5554355" y="4892614"/>
              <a:ext cx="295686" cy="26924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椭圆 28">
                  <a:extLst>
                    <a:ext uri="{FF2B5EF4-FFF2-40B4-BE49-F238E27FC236}">
                      <a16:creationId xmlns:a16="http://schemas.microsoft.com/office/drawing/2014/main" id="{CDCABCDC-BBA2-3B50-4091-76D803AD67DB}"/>
                    </a:ext>
                  </a:extLst>
                </p:cNvPr>
                <p:cNvSpPr/>
                <p:nvPr/>
              </p:nvSpPr>
              <p:spPr>
                <a:xfrm>
                  <a:off x="4483276" y="4637356"/>
                  <a:ext cx="537822" cy="5505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𝑪𝒂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2" name="椭圆 28">
                  <a:extLst>
                    <a:ext uri="{FF2B5EF4-FFF2-40B4-BE49-F238E27FC236}">
                      <a16:creationId xmlns:a16="http://schemas.microsoft.com/office/drawing/2014/main" id="{CDCABCDC-BBA2-3B50-4091-76D803AD67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276" y="4637356"/>
                  <a:ext cx="537822" cy="55050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椭圆 29">
                  <a:extLst>
                    <a:ext uri="{FF2B5EF4-FFF2-40B4-BE49-F238E27FC236}">
                      <a16:creationId xmlns:a16="http://schemas.microsoft.com/office/drawing/2014/main" id="{8068BE6E-5489-A81D-7FC5-CEAEE1148B2B}"/>
                    </a:ext>
                  </a:extLst>
                </p:cNvPr>
                <p:cNvSpPr/>
                <p:nvPr/>
              </p:nvSpPr>
              <p:spPr>
                <a:xfrm rot="10800000">
                  <a:off x="5291018" y="4752327"/>
                  <a:ext cx="278684" cy="285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35" name="椭圆 29">
                  <a:extLst>
                    <a:ext uri="{FF2B5EF4-FFF2-40B4-BE49-F238E27FC236}">
                      <a16:creationId xmlns:a16="http://schemas.microsoft.com/office/drawing/2014/main" id="{8068BE6E-5489-A81D-7FC5-CEAEE1148B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5291018" y="4752327"/>
                  <a:ext cx="278684" cy="285256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8FCF2E7-287B-0EEA-1BC7-D7F9C3612DA1}"/>
                </a:ext>
              </a:extLst>
            </p:cNvPr>
            <p:cNvGrpSpPr/>
            <p:nvPr/>
          </p:nvGrpSpPr>
          <p:grpSpPr>
            <a:xfrm>
              <a:off x="5816317" y="4476956"/>
              <a:ext cx="991456" cy="858239"/>
              <a:chOff x="8069266" y="4603858"/>
              <a:chExt cx="1443038" cy="1249144"/>
            </a:xfrm>
          </p:grpSpPr>
          <p:sp>
            <p:nvSpPr>
              <p:cNvPr id="92" name="Hexagon 91">
                <a:extLst>
                  <a:ext uri="{FF2B5EF4-FFF2-40B4-BE49-F238E27FC236}">
                    <a16:creationId xmlns:a16="http://schemas.microsoft.com/office/drawing/2014/main" id="{6C55C806-02FD-D93E-F959-9B36342ED010}"/>
                  </a:ext>
                </a:extLst>
              </p:cNvPr>
              <p:cNvSpPr/>
              <p:nvPr/>
            </p:nvSpPr>
            <p:spPr>
              <a:xfrm>
                <a:off x="8069266" y="4603858"/>
                <a:ext cx="1443038" cy="1249144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tint val="66000"/>
                      <a:satMod val="160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tint val="66000"/>
                      <a:satMod val="160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tint val="66000"/>
                      <a:satMod val="160000"/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椭圆 28">
                <a:extLst>
                  <a:ext uri="{FF2B5EF4-FFF2-40B4-BE49-F238E27FC236}">
                    <a16:creationId xmlns:a16="http://schemas.microsoft.com/office/drawing/2014/main" id="{621748F7-9181-F063-E99B-4401F8FDAA1C}"/>
                  </a:ext>
                </a:extLst>
              </p:cNvPr>
              <p:cNvSpPr/>
              <p:nvPr/>
            </p:nvSpPr>
            <p:spPr>
              <a:xfrm>
                <a:off x="8414081" y="4814440"/>
                <a:ext cx="753091" cy="77085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3F5B66A-C28E-9F3D-8BC9-97C56E71BE15}"/>
              </a:ext>
            </a:extLst>
          </p:cNvPr>
          <p:cNvGrpSpPr/>
          <p:nvPr/>
        </p:nvGrpSpPr>
        <p:grpSpPr>
          <a:xfrm>
            <a:off x="838200" y="1791870"/>
            <a:ext cx="1658222" cy="1637130"/>
            <a:chOff x="503940" y="1867019"/>
            <a:chExt cx="1658222" cy="163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椭圆 28">
                  <a:extLst>
                    <a:ext uri="{FF2B5EF4-FFF2-40B4-BE49-F238E27FC236}">
                      <a16:creationId xmlns:a16="http://schemas.microsoft.com/office/drawing/2014/main" id="{2E9FBBCD-98B7-DCFD-6C0B-00BFF7995AF6}"/>
                    </a:ext>
                  </a:extLst>
                </p:cNvPr>
                <p:cNvSpPr/>
                <p:nvPr/>
              </p:nvSpPr>
              <p:spPr>
                <a:xfrm>
                  <a:off x="1208350" y="2537540"/>
                  <a:ext cx="289268" cy="29609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  <a:shade val="30000"/>
                        <a:satMod val="115000"/>
                      </a:schemeClr>
                    </a:gs>
                    <a:gs pos="50000">
                      <a:schemeClr val="bg1">
                        <a:lumMod val="85000"/>
                        <a:shade val="67500"/>
                        <a:satMod val="115000"/>
                      </a:schemeClr>
                    </a:gs>
                    <a:gs pos="100000">
                      <a:schemeClr val="bg1">
                        <a:lumMod val="8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1" i="1" dirty="0" smtClean="0">
                            <a:latin typeface="Cambria Math" panose="02040503050406030204" pitchFamily="18" charset="0"/>
                          </a:rPr>
                          <m:t>𝑯</m:t>
                        </m:r>
                      </m:oMath>
                    </m:oMathPara>
                  </a14:m>
                  <a:endParaRPr lang="en-US" sz="1050" b="1" dirty="0"/>
                </a:p>
              </p:txBody>
            </p:sp>
          </mc:Choice>
          <mc:Fallback xmlns="">
            <p:sp>
              <p:nvSpPr>
                <p:cNvPr id="9" name="椭圆 28">
                  <a:extLst>
                    <a:ext uri="{FF2B5EF4-FFF2-40B4-BE49-F238E27FC236}">
                      <a16:creationId xmlns:a16="http://schemas.microsoft.com/office/drawing/2014/main" id="{2E9FBBCD-98B7-DCFD-6C0B-00BFF7995A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350" y="2537540"/>
                  <a:ext cx="289268" cy="29609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1DA7CF-F4AE-C51C-B72A-2960E7016540}"/>
                </a:ext>
              </a:extLst>
            </p:cNvPr>
            <p:cNvSpPr/>
            <p:nvPr/>
          </p:nvSpPr>
          <p:spPr>
            <a:xfrm>
              <a:off x="503940" y="1867019"/>
              <a:ext cx="1658222" cy="163713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椭圆 53">
              <a:extLst>
                <a:ext uri="{FF2B5EF4-FFF2-40B4-BE49-F238E27FC236}">
                  <a16:creationId xmlns:a16="http://schemas.microsoft.com/office/drawing/2014/main" id="{A08B71EE-495D-3C05-DEB0-BDBACCC61909}"/>
                </a:ext>
              </a:extLst>
            </p:cNvPr>
            <p:cNvSpPr/>
            <p:nvPr/>
          </p:nvSpPr>
          <p:spPr>
            <a:xfrm>
              <a:off x="1894590" y="2068335"/>
              <a:ext cx="136354" cy="13957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  <a:alpha val="4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8A60F6C-C968-217B-293B-DB64EF1D9AD0}"/>
              </a:ext>
            </a:extLst>
          </p:cNvPr>
          <p:cNvGrpSpPr/>
          <p:nvPr/>
        </p:nvGrpSpPr>
        <p:grpSpPr>
          <a:xfrm>
            <a:off x="3052973" y="4219090"/>
            <a:ext cx="690990" cy="501892"/>
            <a:chOff x="2973234" y="4112266"/>
            <a:chExt cx="690990" cy="501892"/>
          </a:xfrm>
        </p:grpSpPr>
        <p:sp>
          <p:nvSpPr>
            <p:cNvPr id="37" name="椭圆 53">
              <a:extLst>
                <a:ext uri="{FF2B5EF4-FFF2-40B4-BE49-F238E27FC236}">
                  <a16:creationId xmlns:a16="http://schemas.microsoft.com/office/drawing/2014/main" id="{ED4063EA-AEED-4BC6-1046-06C2F8FE370E}"/>
                </a:ext>
              </a:extLst>
            </p:cNvPr>
            <p:cNvSpPr/>
            <p:nvPr/>
          </p:nvSpPr>
          <p:spPr>
            <a:xfrm>
              <a:off x="3583879" y="4299860"/>
              <a:ext cx="80345" cy="82240"/>
            </a:xfrm>
            <a:prstGeom prst="ellipse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  <a:alpha val="4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椭圆 28">
                  <a:extLst>
                    <a:ext uri="{FF2B5EF4-FFF2-40B4-BE49-F238E27FC236}">
                      <a16:creationId xmlns:a16="http://schemas.microsoft.com/office/drawing/2014/main" id="{5C7A86F6-0E43-9342-066B-719CE5B4EEF9}"/>
                    </a:ext>
                  </a:extLst>
                </p:cNvPr>
                <p:cNvSpPr/>
                <p:nvPr/>
              </p:nvSpPr>
              <p:spPr>
                <a:xfrm>
                  <a:off x="2973234" y="4112266"/>
                  <a:ext cx="490327" cy="50189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FF00">
                        <a:shade val="30000"/>
                        <a:satMod val="115000"/>
                      </a:srgbClr>
                    </a:gs>
                    <a:gs pos="50000">
                      <a:srgbClr val="00FF00">
                        <a:shade val="67500"/>
                        <a:satMod val="115000"/>
                      </a:srgbClr>
                    </a:gs>
                    <a:gs pos="100000">
                      <a:srgbClr val="00FF0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20" name="椭圆 28">
                  <a:extLst>
                    <a:ext uri="{FF2B5EF4-FFF2-40B4-BE49-F238E27FC236}">
                      <a16:creationId xmlns:a16="http://schemas.microsoft.com/office/drawing/2014/main" id="{5C7A86F6-0E43-9342-066B-719CE5B4EE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3234" y="4112266"/>
                  <a:ext cx="490327" cy="501892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F9FF140-7CC8-AF68-F16F-E02D8D72633F}"/>
              </a:ext>
            </a:extLst>
          </p:cNvPr>
          <p:cNvSpPr txBox="1"/>
          <p:nvPr/>
        </p:nvSpPr>
        <p:spPr>
          <a:xfrm>
            <a:off x="4158458" y="5354974"/>
            <a:ext cx="4309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we interest in Hydrogen-like structure?</a:t>
            </a:r>
          </a:p>
          <a:p>
            <a:pPr algn="ctr"/>
            <a:r>
              <a:rPr lang="en-US" dirty="0"/>
              <a:t>Good quantum number</a:t>
            </a:r>
          </a:p>
          <a:p>
            <a:r>
              <a:rPr lang="en-US" dirty="0"/>
              <a:t>Why specific M-OH?</a:t>
            </a:r>
          </a:p>
          <a:p>
            <a:pPr algn="ctr"/>
            <a:r>
              <a:rPr lang="en-US" dirty="0"/>
              <a:t>Diagonal FCFs (“Selection rule”)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F332D43-B2E5-21CA-1FFB-B126185BD5DC}"/>
              </a:ext>
            </a:extLst>
          </p:cNvPr>
          <p:cNvCxnSpPr>
            <a:cxnSpLocks/>
          </p:cNvCxnSpPr>
          <p:nvPr/>
        </p:nvCxnSpPr>
        <p:spPr>
          <a:xfrm flipV="1">
            <a:off x="225001" y="3549637"/>
            <a:ext cx="11817414" cy="688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512A98-E815-0E22-1672-C758BA142EAD}"/>
              </a:ext>
            </a:extLst>
          </p:cNvPr>
          <p:cNvGrpSpPr/>
          <p:nvPr/>
        </p:nvGrpSpPr>
        <p:grpSpPr>
          <a:xfrm>
            <a:off x="8986511" y="3939930"/>
            <a:ext cx="2299156" cy="1562104"/>
            <a:chOff x="8507389" y="4116366"/>
            <a:chExt cx="2299156" cy="1562104"/>
          </a:xfrm>
        </p:grpSpPr>
        <p:sp>
          <p:nvSpPr>
            <p:cNvPr id="57" name="矩形 26">
              <a:extLst>
                <a:ext uri="{FF2B5EF4-FFF2-40B4-BE49-F238E27FC236}">
                  <a16:creationId xmlns:a16="http://schemas.microsoft.com/office/drawing/2014/main" id="{A84EEBB1-3DE6-7120-AD02-2F9D12AE33F3}"/>
                </a:ext>
              </a:extLst>
            </p:cNvPr>
            <p:cNvSpPr/>
            <p:nvPr/>
          </p:nvSpPr>
          <p:spPr>
            <a:xfrm rot="10800000">
              <a:off x="9032125" y="4637790"/>
              <a:ext cx="329865" cy="2692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00FF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27">
              <a:extLst>
                <a:ext uri="{FF2B5EF4-FFF2-40B4-BE49-F238E27FC236}">
                  <a16:creationId xmlns:a16="http://schemas.microsoft.com/office/drawing/2014/main" id="{17ED66BB-87C0-1610-E743-33DDB3D69EB0}"/>
                </a:ext>
              </a:extLst>
            </p:cNvPr>
            <p:cNvSpPr/>
            <p:nvPr/>
          </p:nvSpPr>
          <p:spPr>
            <a:xfrm rot="10800000">
              <a:off x="9578468" y="4637790"/>
              <a:ext cx="295686" cy="26924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0000">
                  <a:srgbClr val="FF3300">
                    <a:shade val="67500"/>
                    <a:satMod val="115000"/>
                  </a:srgbClr>
                </a:gs>
                <a:gs pos="100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椭圆 28">
                  <a:extLst>
                    <a:ext uri="{FF2B5EF4-FFF2-40B4-BE49-F238E27FC236}">
                      <a16:creationId xmlns:a16="http://schemas.microsoft.com/office/drawing/2014/main" id="{3D71FD10-A280-8AC9-2A39-BB2DF1C0B229}"/>
                    </a:ext>
                  </a:extLst>
                </p:cNvPr>
                <p:cNvSpPr/>
                <p:nvPr/>
              </p:nvSpPr>
              <p:spPr>
                <a:xfrm>
                  <a:off x="8507389" y="4382532"/>
                  <a:ext cx="537822" cy="5505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54000">
                      <a:srgbClr val="00FF00"/>
                    </a:gs>
                    <a:gs pos="100000">
                      <a:srgbClr val="17A11A"/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𝑺𝒓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61" name="椭圆 28">
                  <a:extLst>
                    <a:ext uri="{FF2B5EF4-FFF2-40B4-BE49-F238E27FC236}">
                      <a16:creationId xmlns:a16="http://schemas.microsoft.com/office/drawing/2014/main" id="{3D71FD10-A280-8AC9-2A39-BB2DF1C0B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389" y="4382532"/>
                  <a:ext cx="537822" cy="550507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29">
                  <a:extLst>
                    <a:ext uri="{FF2B5EF4-FFF2-40B4-BE49-F238E27FC236}">
                      <a16:creationId xmlns:a16="http://schemas.microsoft.com/office/drawing/2014/main" id="{6D3BB9A0-C549-D413-3838-8EED61A0C66E}"/>
                    </a:ext>
                  </a:extLst>
                </p:cNvPr>
                <p:cNvSpPr/>
                <p:nvPr/>
              </p:nvSpPr>
              <p:spPr>
                <a:xfrm rot="10800000">
                  <a:off x="9315131" y="4497503"/>
                  <a:ext cx="278684" cy="285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3300">
                        <a:shade val="30000"/>
                        <a:satMod val="115000"/>
                      </a:srgbClr>
                    </a:gs>
                    <a:gs pos="50000">
                      <a:srgbClr val="FF3300">
                        <a:shade val="67500"/>
                        <a:satMod val="115000"/>
                      </a:srgbClr>
                    </a:gs>
                    <a:gs pos="100000">
                      <a:srgbClr val="FF3300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𝑶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62" name="椭圆 29">
                  <a:extLst>
                    <a:ext uri="{FF2B5EF4-FFF2-40B4-BE49-F238E27FC236}">
                      <a16:creationId xmlns:a16="http://schemas.microsoft.com/office/drawing/2014/main" id="{6D3BB9A0-C549-D413-3838-8EED61A0C6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9315131" y="4497503"/>
                  <a:ext cx="278684" cy="285256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6351EF1F-DD5D-FDC6-B682-2DAADEE06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>
                          <a14:backgroundMark x1="35156" y1="35449" x2="40430" y2="41016"/>
                          <a14:backgroundMark x1="40430" y1="41016" x2="41992" y2="40234"/>
                          <a14:backgroundMark x1="41406" y1="42090" x2="42285" y2="45410"/>
                          <a14:backgroundMark x1="50684" y1="66699" x2="51660" y2="67773"/>
                          <a14:backgroundMark x1="60059" y1="47852" x2="62500" y2="48633"/>
                          <a14:backgroundMark x1="65234" y1="49512" x2="65527" y2="50781"/>
                          <a14:backgroundMark x1="67383" y1="41113" x2="69824" y2="41113"/>
                          <a14:backgroundMark x1="76660" y1="37891" x2="77637" y2="37500"/>
                          <a14:backgroundMark x1="56543" y1="54785" x2="56250" y2="54395"/>
                          <a14:backgroundMark x1="60059" y1="56738" x2="60059" y2="56738"/>
                          <a14:backgroundMark x1="60059" y1="56738" x2="60059" y2="56738"/>
                          <a14:backgroundMark x1="60059" y1="56738" x2="60059" y2="56738"/>
                          <a14:backgroundMark x1="63672" y1="59473" x2="63672" y2="59473"/>
                          <a14:backgroundMark x1="63672" y1="59277" x2="63672" y2="59277"/>
                          <a14:backgroundMark x1="63672" y1="59277" x2="63672" y2="59277"/>
                          <a14:backgroundMark x1="63672" y1="59277" x2="63672" y2="59277"/>
                          <a14:backgroundMark x1="39063" y1="67871" x2="39063" y2="67871"/>
                          <a14:backgroundMark x1="39355" y1="67773" x2="39355" y2="67773"/>
                          <a14:backgroundMark x1="39355" y1="67773" x2="39355" y2="67773"/>
                          <a14:backgroundMark x1="39355" y1="67773" x2="39355" y2="67773"/>
                          <a14:backgroundMark x1="39551" y1="65723" x2="40039" y2="66016"/>
                          <a14:backgroundMark x1="32715" y1="67285" x2="33008" y2="66797"/>
                          <a14:backgroundMark x1="23828" y1="69824" x2="23926" y2="70020"/>
                          <a14:backgroundMark x1="32031" y1="67871" x2="33008" y2="68652"/>
                          <a14:backgroundMark x1="23828" y1="71680" x2="24316" y2="69531"/>
                          <a14:backgroundMark x1="18164" y1="73828" x2="17090" y2="73828"/>
                          <a14:backgroundMark x1="82227" y1="14648" x2="82227" y2="14648"/>
                          <a14:backgroundMark x1="82227" y1="14648" x2="82227" y2="14648"/>
                          <a14:backgroundMark x1="82227" y1="14648" x2="82227" y2="14648"/>
                          <a14:backgroundMark x1="82617" y1="14160" x2="82617" y2="14160"/>
                          <a14:backgroundMark x1="82617" y1="14160" x2="82617" y2="14160"/>
                          <a14:backgroundMark x1="84180" y1="15234" x2="82910" y2="159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38648">
              <a:off x="9244441" y="4116366"/>
              <a:ext cx="1562104" cy="1562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00768 0.01898 C 0.00937 0.02338 0.01172 0.02593 0.01432 0.02593 C 0.01719 0.02593 0.01953 0.02338 0.02122 0.01898 L 0.02903 -2.22222E-6 " pathEditMode="fixed" rAng="0" ptsTypes="AAAAA">
                                      <p:cBhvr>
                                        <p:cTn id="5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129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03164 -0.07315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-3657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4 -0.07315 C -0.01315 -0.07315 0.00234 -0.03473 0.00234 0.01273 C 0.00234 0.06018 -0.01315 0.09907 -0.03164 0.09907 C -0.05026 0.09907 -0.06498 0.06018 -0.06498 0.01273 C -0.06498 -0.03473 -0.05026 -0.07315 -0.03164 -0.07315 Z " pathEditMode="relative" rAng="0" ptsTypes="AAAAA">
                                      <p:cBhvr>
                                        <p:cTn id="8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1" grpId="0" animBg="1"/>
      <p:bldP spid="51" grpId="1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" grpId="0" animBg="1"/>
      <p:bldP spid="41" grpId="0" animBg="1"/>
      <p:bldP spid="41" grpId="1" animBg="1"/>
      <p:bldP spid="41" grpId="2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BDA79-04FD-4007-AB4D-D3397A21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want to understand SrOH?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62F6F94-00A9-A9A8-C739-BFE9FD6EE691}"/>
              </a:ext>
            </a:extLst>
          </p:cNvPr>
          <p:cNvGrpSpPr/>
          <p:nvPr/>
        </p:nvGrpSpPr>
        <p:grpSpPr>
          <a:xfrm>
            <a:off x="3656606" y="1547703"/>
            <a:ext cx="4524368" cy="4639662"/>
            <a:chOff x="7235981" y="2041651"/>
            <a:chExt cx="4524368" cy="4639662"/>
          </a:xfrm>
        </p:grpSpPr>
        <p:pic>
          <p:nvPicPr>
            <p:cNvPr id="22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B5A2562-6CD6-497C-F0CD-33C5A444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5981" y="2041651"/>
              <a:ext cx="4524368" cy="3741570"/>
            </a:xfrm>
            <a:prstGeom prst="rect">
              <a:avLst/>
            </a:prstGeom>
          </p:spPr>
        </p:pic>
        <p:pic>
          <p:nvPicPr>
            <p:cNvPr id="23" name="Picture 25">
              <a:extLst>
                <a:ext uri="{FF2B5EF4-FFF2-40B4-BE49-F238E27FC236}">
                  <a16:creationId xmlns:a16="http://schemas.microsoft.com/office/drawing/2014/main" id="{6AE93EDF-F8D3-0316-3A6B-6B35DD17D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680000">
              <a:off x="7848556" y="5966954"/>
              <a:ext cx="1103915" cy="330957"/>
            </a:xfrm>
            <a:prstGeom prst="rect">
              <a:avLst/>
            </a:prstGeom>
          </p:spPr>
        </p:pic>
        <p:pic>
          <p:nvPicPr>
            <p:cNvPr id="24" name="Content Placeholder 5">
              <a:extLst>
                <a:ext uri="{FF2B5EF4-FFF2-40B4-BE49-F238E27FC236}">
                  <a16:creationId xmlns:a16="http://schemas.microsoft.com/office/drawing/2014/main" id="{A768C98C-C730-344D-53EC-CFD5CB56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60000" flipV="1">
              <a:off x="9172849" y="5890151"/>
              <a:ext cx="950259" cy="475129"/>
            </a:xfrm>
            <a:prstGeom prst="rect">
              <a:avLst/>
            </a:prstGeom>
          </p:spPr>
        </p:pic>
        <p:cxnSp>
          <p:nvCxnSpPr>
            <p:cNvPr id="25" name="Straight Arrow Connector 27">
              <a:extLst>
                <a:ext uri="{FF2B5EF4-FFF2-40B4-BE49-F238E27FC236}">
                  <a16:creationId xmlns:a16="http://schemas.microsoft.com/office/drawing/2014/main" id="{F9D6F7C5-DC09-DEC6-C824-19AE38C0D14C}"/>
                </a:ext>
              </a:extLst>
            </p:cNvPr>
            <p:cNvCxnSpPr>
              <a:cxnSpLocks/>
            </p:cNvCxnSpPr>
            <p:nvPr/>
          </p:nvCxnSpPr>
          <p:spPr>
            <a:xfrm>
              <a:off x="7843117" y="6148596"/>
              <a:ext cx="8212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8">
              <a:extLst>
                <a:ext uri="{FF2B5EF4-FFF2-40B4-BE49-F238E27FC236}">
                  <a16:creationId xmlns:a16="http://schemas.microsoft.com/office/drawing/2014/main" id="{73C6EAB2-89D7-388F-DA9F-AC5257C13307}"/>
                </a:ext>
              </a:extLst>
            </p:cNvPr>
            <p:cNvGrpSpPr/>
            <p:nvPr/>
          </p:nvGrpSpPr>
          <p:grpSpPr>
            <a:xfrm>
              <a:off x="10007661" y="5640346"/>
              <a:ext cx="183380" cy="668567"/>
              <a:chOff x="9045197" y="3808923"/>
              <a:chExt cx="369794" cy="1348195"/>
            </a:xfrm>
          </p:grpSpPr>
          <p:pic>
            <p:nvPicPr>
              <p:cNvPr id="27" name="Picture 29">
                <a:extLst>
                  <a:ext uri="{FF2B5EF4-FFF2-40B4-BE49-F238E27FC236}">
                    <a16:creationId xmlns:a16="http://schemas.microsoft.com/office/drawing/2014/main" id="{B1649F83-8A61-8B78-1343-D50353358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45197" y="4471318"/>
                <a:ext cx="369794" cy="685800"/>
              </a:xfrm>
              <a:prstGeom prst="rect">
                <a:avLst/>
              </a:prstGeom>
            </p:spPr>
          </p:pic>
          <p:pic>
            <p:nvPicPr>
              <p:cNvPr id="28" name="Picture 30">
                <a:extLst>
                  <a:ext uri="{FF2B5EF4-FFF2-40B4-BE49-F238E27FC236}">
                    <a16:creationId xmlns:a16="http://schemas.microsoft.com/office/drawing/2014/main" id="{574C5123-BA3D-82D6-08E4-91578586D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9045197" y="3808923"/>
                <a:ext cx="369794" cy="685800"/>
              </a:xfrm>
              <a:prstGeom prst="rect">
                <a:avLst/>
              </a:prstGeom>
            </p:spPr>
          </p:pic>
        </p:grpSp>
        <p:pic>
          <p:nvPicPr>
            <p:cNvPr id="29" name="Content Placeholder 5">
              <a:extLst>
                <a:ext uri="{FF2B5EF4-FFF2-40B4-BE49-F238E27FC236}">
                  <a16:creationId xmlns:a16="http://schemas.microsoft.com/office/drawing/2014/main" id="{F8DA5A68-4BC8-F503-AA77-CEA72ECB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60000" flipV="1">
              <a:off x="10677450" y="5494600"/>
              <a:ext cx="950259" cy="475129"/>
            </a:xfrm>
            <a:prstGeom prst="rect">
              <a:avLst/>
            </a:prstGeom>
          </p:spPr>
        </p:pic>
        <p:cxnSp>
          <p:nvCxnSpPr>
            <p:cNvPr id="30" name="Straight Arrow Connector 38">
              <a:extLst>
                <a:ext uri="{FF2B5EF4-FFF2-40B4-BE49-F238E27FC236}">
                  <a16:creationId xmlns:a16="http://schemas.microsoft.com/office/drawing/2014/main" id="{95B44EF3-1B3B-727E-050A-76EA47352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376" y="5640346"/>
              <a:ext cx="8212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9">
              <a:extLst>
                <a:ext uri="{FF2B5EF4-FFF2-40B4-BE49-F238E27FC236}">
                  <a16:creationId xmlns:a16="http://schemas.microsoft.com/office/drawing/2014/main" id="{B7870E07-9F3A-BF2F-C3F9-A24F59D2A7D2}"/>
                </a:ext>
              </a:extLst>
            </p:cNvPr>
            <p:cNvGrpSpPr/>
            <p:nvPr/>
          </p:nvGrpSpPr>
          <p:grpSpPr>
            <a:xfrm>
              <a:off x="11512262" y="5244795"/>
              <a:ext cx="183380" cy="668567"/>
              <a:chOff x="9045197" y="3808923"/>
              <a:chExt cx="369794" cy="1348195"/>
            </a:xfrm>
          </p:grpSpPr>
          <p:pic>
            <p:nvPicPr>
              <p:cNvPr id="32" name="Picture 40">
                <a:extLst>
                  <a:ext uri="{FF2B5EF4-FFF2-40B4-BE49-F238E27FC236}">
                    <a16:creationId xmlns:a16="http://schemas.microsoft.com/office/drawing/2014/main" id="{E683F44D-D9F7-C527-2D04-925E9C611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45197" y="4471318"/>
                <a:ext cx="369794" cy="685800"/>
              </a:xfrm>
              <a:prstGeom prst="rect">
                <a:avLst/>
              </a:prstGeom>
            </p:spPr>
          </p:pic>
          <p:pic>
            <p:nvPicPr>
              <p:cNvPr id="33" name="Picture 41">
                <a:extLst>
                  <a:ext uri="{FF2B5EF4-FFF2-40B4-BE49-F238E27FC236}">
                    <a16:creationId xmlns:a16="http://schemas.microsoft.com/office/drawing/2014/main" id="{E006345B-99D3-B2FB-E685-FF9F39EC0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9045197" y="3808923"/>
                <a:ext cx="369794" cy="685800"/>
              </a:xfrm>
              <a:prstGeom prst="rect">
                <a:avLst/>
              </a:prstGeom>
            </p:spPr>
          </p:pic>
        </p:grp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36E84697-B8CE-A112-0F3D-0B9052BBCADD}"/>
                </a:ext>
              </a:extLst>
            </p:cNvPr>
            <p:cNvSpPr txBox="1"/>
            <p:nvPr/>
          </p:nvSpPr>
          <p:spPr>
            <a:xfrm>
              <a:off x="7783030" y="6373536"/>
              <a:ext cx="1049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Sr-O stretch</a:t>
              </a:r>
            </a:p>
          </p:txBody>
        </p:sp>
        <p:sp>
          <p:nvSpPr>
            <p:cNvPr id="35" name="TextBox 58">
              <a:extLst>
                <a:ext uri="{FF2B5EF4-FFF2-40B4-BE49-F238E27FC236}">
                  <a16:creationId xmlns:a16="http://schemas.microsoft.com/office/drawing/2014/main" id="{66343FF6-9079-8D24-ACA3-DCB4D8C712B3}"/>
                </a:ext>
              </a:extLst>
            </p:cNvPr>
            <p:cNvSpPr txBox="1"/>
            <p:nvPr/>
          </p:nvSpPr>
          <p:spPr>
            <a:xfrm>
              <a:off x="9108693" y="6340629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Sr-O-H bend</a:t>
              </a:r>
            </a:p>
          </p:txBody>
        </p:sp>
        <p:sp>
          <p:nvSpPr>
            <p:cNvPr id="36" name="TextBox 59">
              <a:extLst>
                <a:ext uri="{FF2B5EF4-FFF2-40B4-BE49-F238E27FC236}">
                  <a16:creationId xmlns:a16="http://schemas.microsoft.com/office/drawing/2014/main" id="{64AA4293-D4EB-2234-BE2B-7A613490BA94}"/>
                </a:ext>
              </a:extLst>
            </p:cNvPr>
            <p:cNvSpPr txBox="1"/>
            <p:nvPr/>
          </p:nvSpPr>
          <p:spPr>
            <a:xfrm>
              <a:off x="10527437" y="5976535"/>
              <a:ext cx="1168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Stretch+bend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D0B5D0A-32B0-5447-100B-F1216B81692F}"/>
              </a:ext>
            </a:extLst>
          </p:cNvPr>
          <p:cNvGrpSpPr/>
          <p:nvPr/>
        </p:nvGrpSpPr>
        <p:grpSpPr>
          <a:xfrm>
            <a:off x="425809" y="1431235"/>
            <a:ext cx="2994213" cy="5277083"/>
            <a:chOff x="425809" y="1431235"/>
            <a:chExt cx="2994213" cy="5277083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03B99E1-6ACE-8B20-8C58-EB7D29EBE72F}"/>
                </a:ext>
              </a:extLst>
            </p:cNvPr>
            <p:cNvGrpSpPr/>
            <p:nvPr/>
          </p:nvGrpSpPr>
          <p:grpSpPr>
            <a:xfrm>
              <a:off x="425809" y="2019973"/>
              <a:ext cx="2626495" cy="3737307"/>
              <a:chOff x="696287" y="2082228"/>
              <a:chExt cx="2759019" cy="4031426"/>
            </a:xfrm>
          </p:grpSpPr>
          <p:pic>
            <p:nvPicPr>
              <p:cNvPr id="37" name="Picture 17">
                <a:extLst>
                  <a:ext uri="{FF2B5EF4-FFF2-40B4-BE49-F238E27FC236}">
                    <a16:creationId xmlns:a16="http://schemas.microsoft.com/office/drawing/2014/main" id="{6579F947-33AB-F971-CF6B-0F42A8250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6287" y="2082228"/>
                <a:ext cx="2759019" cy="3311736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E28992D-1E69-1F9D-61C6-EFC3D8A37D0B}"/>
                  </a:ext>
                </a:extLst>
              </p:cNvPr>
              <p:cNvSpPr txBox="1"/>
              <p:nvPr/>
            </p:nvSpPr>
            <p:spPr>
              <a:xfrm>
                <a:off x="1420285" y="5715256"/>
                <a:ext cx="1502168" cy="39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Dark matter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3D71844-01DD-1A64-E2E4-DC51AF350232}"/>
                </a:ext>
              </a:extLst>
            </p:cNvPr>
            <p:cNvSpPr txBox="1"/>
            <p:nvPr/>
          </p:nvSpPr>
          <p:spPr>
            <a:xfrm>
              <a:off x="682499" y="6149060"/>
              <a:ext cx="207822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 err="1">
                  <a:effectLst/>
                </a:rPr>
                <a:t>Kozyryev</a:t>
              </a:r>
              <a:r>
                <a:rPr lang="en-US" sz="1050" dirty="0">
                  <a:effectLst/>
                </a:rPr>
                <a:t>, I., et al. (2021). </a:t>
              </a:r>
              <a:r>
                <a:rPr lang="en-US" sz="1050" u="sng" dirty="0">
                  <a:effectLst/>
                </a:rPr>
                <a:t>Physical Review A</a:t>
              </a:r>
              <a:r>
                <a:rPr lang="en-US" sz="1050" dirty="0">
                  <a:effectLst/>
                </a:rPr>
                <a:t> </a:t>
              </a:r>
              <a:r>
                <a:rPr lang="en-US" sz="1050" b="1" dirty="0">
                  <a:effectLst/>
                </a:rPr>
                <a:t>103</a:t>
              </a:r>
              <a:r>
                <a:rPr lang="en-US" sz="1050" dirty="0">
                  <a:effectLst/>
                </a:rPr>
                <a:t>(4).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CA4FDA0-AA68-111C-D3DD-1474D40D7817}"/>
                </a:ext>
              </a:extLst>
            </p:cNvPr>
            <p:cNvCxnSpPr/>
            <p:nvPr/>
          </p:nvCxnSpPr>
          <p:spPr>
            <a:xfrm>
              <a:off x="3420022" y="1431235"/>
              <a:ext cx="0" cy="5277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0FFF96-8ED1-4D7C-6F64-DEB8311A79BB}"/>
              </a:ext>
            </a:extLst>
          </p:cNvPr>
          <p:cNvGrpSpPr/>
          <p:nvPr/>
        </p:nvGrpSpPr>
        <p:grpSpPr>
          <a:xfrm>
            <a:off x="8369717" y="1396117"/>
            <a:ext cx="3680698" cy="5277083"/>
            <a:chOff x="8369717" y="1396117"/>
            <a:chExt cx="3680698" cy="527708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7DAA394-C54E-CD0E-9F2D-BE7DDE9E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717" y="1690688"/>
              <a:ext cx="3680698" cy="3672841"/>
            </a:xfrm>
            <a:prstGeom prst="rect">
              <a:avLst/>
            </a:prstGeom>
          </p:spPr>
        </p:pic>
        <p:sp>
          <p:nvSpPr>
            <p:cNvPr id="117" name="文本框 40">
              <a:extLst>
                <a:ext uri="{FF2B5EF4-FFF2-40B4-BE49-F238E27FC236}">
                  <a16:creationId xmlns:a16="http://schemas.microsoft.com/office/drawing/2014/main" id="{877B3084-50D7-353E-A11D-0AE75404C55E}"/>
                </a:ext>
              </a:extLst>
            </p:cNvPr>
            <p:cNvSpPr txBox="1"/>
            <p:nvPr/>
          </p:nvSpPr>
          <p:spPr>
            <a:xfrm>
              <a:off x="9238531" y="5387947"/>
              <a:ext cx="2000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EDM measurement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5FFF18C-F0E9-B051-AB9F-1FBCE7D6217A}"/>
                </a:ext>
              </a:extLst>
            </p:cNvPr>
            <p:cNvSpPr txBox="1"/>
            <p:nvPr/>
          </p:nvSpPr>
          <p:spPr>
            <a:xfrm>
              <a:off x="9027222" y="6161109"/>
              <a:ext cx="24231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 err="1">
                  <a:effectLst/>
                </a:rPr>
                <a:t>Hutzler</a:t>
              </a:r>
              <a:r>
                <a:rPr lang="en-US" sz="1000" dirty="0">
                  <a:effectLst/>
                </a:rPr>
                <a:t>, N. R. (2020). </a:t>
              </a:r>
              <a:r>
                <a:rPr lang="en-US" sz="1000" u="sng" dirty="0">
                  <a:effectLst/>
                </a:rPr>
                <a:t>Quantum Science and Technology</a:t>
              </a:r>
              <a:r>
                <a:rPr lang="en-US" sz="1000" dirty="0">
                  <a:effectLst/>
                </a:rPr>
                <a:t> </a:t>
              </a:r>
              <a:r>
                <a:rPr lang="en-US" sz="1000" b="1" dirty="0">
                  <a:effectLst/>
                </a:rPr>
                <a:t>5</a:t>
              </a:r>
              <a:r>
                <a:rPr lang="en-US" sz="1000" dirty="0">
                  <a:effectLst/>
                </a:rPr>
                <a:t>(4): 044011.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F2C2C53-A2F5-9410-7157-54A0C5DD5730}"/>
                </a:ext>
              </a:extLst>
            </p:cNvPr>
            <p:cNvCxnSpPr/>
            <p:nvPr/>
          </p:nvCxnSpPr>
          <p:spPr>
            <a:xfrm>
              <a:off x="8369717" y="1396117"/>
              <a:ext cx="0" cy="52770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9E4D9E9-D903-F460-63E2-4646BB38911E}"/>
              </a:ext>
            </a:extLst>
          </p:cNvPr>
          <p:cNvSpPr txBox="1"/>
          <p:nvPr/>
        </p:nvSpPr>
        <p:spPr>
          <a:xfrm>
            <a:off x="3722173" y="6395281"/>
            <a:ext cx="439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The pain point is actually what is wonderful!</a:t>
            </a:r>
          </a:p>
        </p:txBody>
      </p:sp>
    </p:spTree>
    <p:extLst>
      <p:ext uri="{BB962C8B-B14F-4D97-AF65-F5344CB8AC3E}">
        <p14:creationId xmlns:p14="http://schemas.microsoft.com/office/powerpoint/2010/main" val="312853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5636A-7593-BAC6-39DD-206536C22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+mn-lt"/>
              </a:rPr>
              <a:t>Seeking for eEDM inside the SrOH molecule</a:t>
            </a:r>
          </a:p>
        </p:txBody>
      </p:sp>
    </p:spTree>
    <p:extLst>
      <p:ext uri="{BB962C8B-B14F-4D97-AF65-F5344CB8AC3E}">
        <p14:creationId xmlns:p14="http://schemas.microsoft.com/office/powerpoint/2010/main" val="182428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41720-9393-0CF8-6067-865A255D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6F0112-9B5B-5ECA-CF03-1CD882F41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8076"/>
          </a:xfrm>
        </p:spPr>
        <p:txBody>
          <a:bodyPr/>
          <a:lstStyle/>
          <a:p>
            <a:r>
              <a:rPr lang="en-US" dirty="0"/>
              <a:t>General agreement: the Sun </a:t>
            </a:r>
            <a:r>
              <a:rPr lang="en-US" altLang="zh-CN" dirty="0"/>
              <a:t>rises from the east.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3E67E0A-1A37-08B4-BE8C-4F1DD67A9DDD}"/>
              </a:ext>
            </a:extLst>
          </p:cNvPr>
          <p:cNvGrpSpPr/>
          <p:nvPr/>
        </p:nvGrpSpPr>
        <p:grpSpPr>
          <a:xfrm>
            <a:off x="1237368" y="3031409"/>
            <a:ext cx="4376839" cy="3461466"/>
            <a:chOff x="1237368" y="3031409"/>
            <a:chExt cx="4376839" cy="346146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D4A7DBE-D72C-B77F-848F-AA53C93B2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8" b="13485"/>
            <a:stretch/>
          </p:blipFill>
          <p:spPr>
            <a:xfrm>
              <a:off x="1750854" y="3031409"/>
              <a:ext cx="2567145" cy="24559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15E9592-5F93-E26C-4664-FC7B7C8EBB98}"/>
                </a:ext>
              </a:extLst>
            </p:cNvPr>
            <p:cNvSpPr txBox="1"/>
            <p:nvPr/>
          </p:nvSpPr>
          <p:spPr>
            <a:xfrm>
              <a:off x="1237368" y="5846544"/>
              <a:ext cx="4376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Thank you, DALL</a:t>
              </a:r>
              <a:r>
                <a:rPr lang="en-US" altLang="zh-CN" dirty="0"/>
                <a:t>·E!</a:t>
              </a:r>
            </a:p>
            <a:p>
              <a:r>
                <a:rPr lang="en-US" dirty="0"/>
                <a:t>(Recognized by PowerPoint as traffic label….)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261CEAA-336D-531F-9699-1B5F61494B69}"/>
              </a:ext>
            </a:extLst>
          </p:cNvPr>
          <p:cNvGrpSpPr/>
          <p:nvPr/>
        </p:nvGrpSpPr>
        <p:grpSpPr>
          <a:xfrm>
            <a:off x="4744720" y="3527871"/>
            <a:ext cx="4693921" cy="1463040"/>
            <a:chOff x="4744720" y="3527871"/>
            <a:chExt cx="4693921" cy="1463040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C4FFC6DC-ECA2-B941-6DD1-1E4C990CFF51}"/>
                </a:ext>
              </a:extLst>
            </p:cNvPr>
            <p:cNvCxnSpPr>
              <a:cxnSpLocks/>
            </p:cNvCxnSpPr>
            <p:nvPr/>
          </p:nvCxnSpPr>
          <p:spPr>
            <a:xfrm>
              <a:off x="4744720" y="4305955"/>
              <a:ext cx="280416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6D14C6C-45DA-1EB6-FD67-11BE457F1D8F}"/>
                </a:ext>
              </a:extLst>
            </p:cNvPr>
            <p:cNvSpPr txBox="1"/>
            <p:nvPr/>
          </p:nvSpPr>
          <p:spPr>
            <a:xfrm>
              <a:off x="5248637" y="3844290"/>
              <a:ext cx="1796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Time reverse</a:t>
              </a:r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033ADD54-55FE-BCFE-CFBE-B50CA606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601" y="3527871"/>
              <a:ext cx="1463040" cy="1463040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DF5D515-C1FA-0CD6-3026-7323A17294BC}"/>
              </a:ext>
            </a:extLst>
          </p:cNvPr>
          <p:cNvSpPr txBox="1"/>
          <p:nvPr/>
        </p:nvSpPr>
        <p:spPr>
          <a:xfrm>
            <a:off x="3048000" y="2375845"/>
            <a:ext cx="6096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But what if time reversed?</a:t>
            </a:r>
          </a:p>
        </p:txBody>
      </p:sp>
    </p:spTree>
    <p:extLst>
      <p:ext uri="{BB962C8B-B14F-4D97-AF65-F5344CB8AC3E}">
        <p14:creationId xmlns:p14="http://schemas.microsoft.com/office/powerpoint/2010/main" val="34634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C6BD2-9435-1EF7-97DB-86AE737A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“possible” that electron has an Electric Dipole Moment?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4FD32-9756-7F50-FE85-23B63CF7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"/>
          </a:xfrm>
        </p:spPr>
        <p:txBody>
          <a:bodyPr/>
          <a:lstStyle/>
          <a:p>
            <a:r>
              <a:rPr lang="en-US" dirty="0"/>
              <a:t>Spin-1/2 particle: Charge(Monopole), EDM and MDM (dipole)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CA8CA5-2727-C44A-A704-2AD6BABD7C4C}"/>
              </a:ext>
            </a:extLst>
          </p:cNvPr>
          <p:cNvGrpSpPr/>
          <p:nvPr/>
        </p:nvGrpSpPr>
        <p:grpSpPr>
          <a:xfrm>
            <a:off x="1381284" y="2675228"/>
            <a:ext cx="1341120" cy="2409497"/>
            <a:chOff x="960120" y="2647484"/>
            <a:chExt cx="1341120" cy="240949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85CD19E-95F5-B6C1-7876-719C74E49947}"/>
                </a:ext>
              </a:extLst>
            </p:cNvPr>
            <p:cNvSpPr/>
            <p:nvPr/>
          </p:nvSpPr>
          <p:spPr>
            <a:xfrm>
              <a:off x="960120" y="3383280"/>
              <a:ext cx="1341120" cy="132556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F6D0102-E9AB-05DB-1475-39CD2B45A3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20520" y="3035141"/>
              <a:ext cx="15240" cy="2021840"/>
            </a:xfrm>
            <a:prstGeom prst="straightConnector1">
              <a:avLst/>
            </a:prstGeom>
            <a:ln w="762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02756BA-7803-DD16-0850-DDB6C89223D7}"/>
                    </a:ext>
                  </a:extLst>
                </p:cNvPr>
                <p:cNvSpPr txBox="1"/>
                <p:nvPr/>
              </p:nvSpPr>
              <p:spPr>
                <a:xfrm>
                  <a:off x="1635760" y="2647484"/>
                  <a:ext cx="375920" cy="4047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02756BA-7803-DD16-0850-DDB6C8922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60" y="2647484"/>
                  <a:ext cx="375920" cy="40479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24B86B-B7D5-EECF-EC93-30F440747562}"/>
                  </a:ext>
                </a:extLst>
              </p:cNvPr>
              <p:cNvSpPr txBox="1"/>
              <p:nvPr/>
            </p:nvSpPr>
            <p:spPr>
              <a:xfrm>
                <a:off x="3441938" y="2442362"/>
                <a:ext cx="5308124" cy="1241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Wigner-Eckart theorem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𝑘𝑞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𝑗𝑚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924B86B-B7D5-EECF-EC93-30F440747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38" y="2442362"/>
                <a:ext cx="5308124" cy="1241045"/>
              </a:xfrm>
              <a:prstGeom prst="rect">
                <a:avLst/>
              </a:prstGeom>
              <a:blipFill>
                <a:blip r:embed="rId4"/>
                <a:stretch>
                  <a:fillRect l="-1264" t="-2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B61D45D-4344-91C5-D397-5A76255F2DC1}"/>
                  </a:ext>
                </a:extLst>
              </p:cNvPr>
              <p:cNvSpPr txBox="1"/>
              <p:nvPr/>
            </p:nvSpPr>
            <p:spPr>
              <a:xfrm>
                <a:off x="3441938" y="3525927"/>
                <a:ext cx="6781800" cy="94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For example, Charge (monopole, rank-1 tensor), k=1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B61D45D-4344-91C5-D397-5A76255F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38" y="3525927"/>
                <a:ext cx="6781800" cy="947888"/>
              </a:xfrm>
              <a:prstGeom prst="rect">
                <a:avLst/>
              </a:prstGeom>
              <a:blipFill>
                <a:blip r:embed="rId5"/>
                <a:stretch>
                  <a:fillRect l="-989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30C149-DA07-32F2-DCD6-E99402102002}"/>
                  </a:ext>
                </a:extLst>
              </p:cNvPr>
              <p:cNvSpPr txBox="1"/>
              <p:nvPr/>
            </p:nvSpPr>
            <p:spPr>
              <a:xfrm>
                <a:off x="3441938" y="4618553"/>
                <a:ext cx="7553960" cy="94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Another example, Magnetic dipole moment (vector, Rank-1 tensor)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430C149-DA07-32F2-DCD6-E9940210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38" y="4618553"/>
                <a:ext cx="7553960" cy="947888"/>
              </a:xfrm>
              <a:prstGeom prst="rect">
                <a:avLst/>
              </a:prstGeom>
              <a:blipFill>
                <a:blip r:embed="rId6"/>
                <a:stretch>
                  <a:fillRect l="-888" t="-3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2DDA9E-24A3-4EC1-9FF1-48977257052D}"/>
                  </a:ext>
                </a:extLst>
              </p:cNvPr>
              <p:cNvSpPr txBox="1"/>
              <p:nvPr/>
            </p:nvSpPr>
            <p:spPr>
              <a:xfrm>
                <a:off x="3441938" y="5707619"/>
                <a:ext cx="6781800" cy="94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But no quadrupole for spin-1/2 particle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2DDA9E-24A3-4EC1-9FF1-48977257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938" y="5707619"/>
                <a:ext cx="6781800" cy="947888"/>
              </a:xfrm>
              <a:prstGeom prst="rect">
                <a:avLst/>
              </a:prstGeom>
              <a:blipFill>
                <a:blip r:embed="rId7"/>
                <a:stretch>
                  <a:fillRect l="-989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BBAED6-10B8-2D14-6FC5-C9405E3C3625}"/>
                  </a:ext>
                </a:extLst>
              </p:cNvPr>
              <p:cNvSpPr txBox="1"/>
              <p:nvPr/>
            </p:nvSpPr>
            <p:spPr>
              <a:xfrm>
                <a:off x="7976856" y="2422701"/>
                <a:ext cx="2158220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=0, 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monopole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=1, 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dipole</m:t>
                              </m:r>
                              <m:r>
                                <m:rPr>
                                  <m:nor/>
                                </m:rPr>
                                <a:rPr lang="en-US" sz="2000" b="0" i="0" dirty="0" smtClean="0"/>
                                <m:t>    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=2, 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quadrupole</m:t>
                              </m:r>
                              <m:r>
                                <m:rPr>
                                  <m:nor/>
                                </m:rPr>
                                <a:rPr lang="en-US" sz="2000" dirty="0" smtClean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BBAED6-10B8-2D14-6FC5-C9405E3C3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856" y="2422701"/>
                <a:ext cx="2158220" cy="10749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0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1248</Words>
  <Application>Microsoft Office PowerPoint</Application>
  <PresentationFormat>宽屏</PresentationFormat>
  <Paragraphs>313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Helvetica Neue</vt:lpstr>
      <vt:lpstr>Söhne</vt:lpstr>
      <vt:lpstr>Office 主题​​</vt:lpstr>
      <vt:lpstr>Seeking for eEDM inside the SrOH molecule</vt:lpstr>
      <vt:lpstr>Outline</vt:lpstr>
      <vt:lpstr>Frontier of AMO physics: Laser cooling of Large molecule</vt:lpstr>
      <vt:lpstr>Review of laser cooling</vt:lpstr>
      <vt:lpstr>From atom to large molecule</vt:lpstr>
      <vt:lpstr>Why we want to understand SrOH?</vt:lpstr>
      <vt:lpstr>Seeking for eEDM inside the SrOH molecule</vt:lpstr>
      <vt:lpstr>Consensus</vt:lpstr>
      <vt:lpstr>Why “possible” that electron has an Electric Dipole Moment?</vt:lpstr>
      <vt:lpstr>Why “possible” that electron has an Electric Dipole Moment?</vt:lpstr>
      <vt:lpstr>Probing TeV physics using meV platform</vt:lpstr>
      <vt:lpstr>Compare with High energy experiment</vt:lpstr>
      <vt:lpstr>What is the special of eEDM?</vt:lpstr>
      <vt:lpstr>How to measure eEDM?</vt:lpstr>
      <vt:lpstr>Why molecule? Better sensitivity!</vt:lpstr>
      <vt:lpstr>Average over the Zeeman coupling term μ ⃗⋅B ⃗</vt:lpstr>
      <vt:lpstr>Molecule in lattice</vt:lpstr>
      <vt:lpstr>Revisit the consensus</vt:lpstr>
      <vt:lpstr>Wait… One thing wrong: Schiff’s theorem</vt:lpstr>
      <vt:lpstr>Oh, Schiff’s theorem is wrong</vt:lpstr>
      <vt:lpstr>Future of EDM: 1. RaOH</vt:lpstr>
      <vt:lpstr>Future of EDM: 2. SrOCH3</vt:lpstr>
      <vt:lpstr>Outlook of SrOH</vt:lpstr>
      <vt:lpstr>Dark matter measurement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Seeking for eEDM inside the SrOH molecule</dc:title>
  <dc:creator>Li, Mingda</dc:creator>
  <cp:lastModifiedBy>Li, Mingda</cp:lastModifiedBy>
  <cp:revision>200</cp:revision>
  <dcterms:created xsi:type="dcterms:W3CDTF">2023-02-18T20:48:31Z</dcterms:created>
  <dcterms:modified xsi:type="dcterms:W3CDTF">2023-02-20T22:43:11Z</dcterms:modified>
</cp:coreProperties>
</file>